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43"/>
  </p:notesMasterIdLst>
  <p:handoutMasterIdLst>
    <p:handoutMasterId r:id="rId44"/>
  </p:handoutMasterIdLst>
  <p:sldIdLst>
    <p:sldId id="256" r:id="rId8"/>
    <p:sldId id="257" r:id="rId9"/>
    <p:sldId id="258" r:id="rId10"/>
    <p:sldId id="259" r:id="rId11"/>
    <p:sldId id="260" r:id="rId12"/>
    <p:sldId id="261" r:id="rId13"/>
    <p:sldId id="262" r:id="rId14"/>
    <p:sldId id="263" r:id="rId15"/>
    <p:sldId id="289" r:id="rId16"/>
    <p:sldId id="264" r:id="rId17"/>
    <p:sldId id="265" r:id="rId18"/>
    <p:sldId id="266" r:id="rId19"/>
    <p:sldId id="267" r:id="rId20"/>
    <p:sldId id="268" r:id="rId21"/>
    <p:sldId id="269" r:id="rId22"/>
    <p:sldId id="270" r:id="rId23"/>
    <p:sldId id="271" r:id="rId24"/>
    <p:sldId id="272" r:id="rId25"/>
    <p:sldId id="273" r:id="rId26"/>
    <p:sldId id="274" r:id="rId27"/>
    <p:sldId id="290"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3941"/>
    <a:srgbClr val="C7000B"/>
    <a:srgbClr val="404040"/>
    <a:srgbClr val="151515"/>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37" autoAdjust="0"/>
    <p:restoredTop sz="76817" autoAdjust="0"/>
  </p:normalViewPr>
  <p:slideViewPr>
    <p:cSldViewPr snapToGrid="0" snapToObjects="1">
      <p:cViewPr varScale="1">
        <p:scale>
          <a:sx n="110" d="100"/>
          <a:sy n="110" d="100"/>
        </p:scale>
        <p:origin x="78" y="108"/>
      </p:cViewPr>
      <p:guideLst/>
    </p:cSldViewPr>
  </p:slideViewPr>
  <p:outlineViewPr>
    <p:cViewPr>
      <p:scale>
        <a:sx n="33" d="100"/>
        <a:sy n="33" d="100"/>
      </p:scale>
      <p:origin x="0" y="-13542"/>
    </p:cViewPr>
  </p:outlineViewPr>
  <p:notesTextViewPr>
    <p:cViewPr>
      <p:scale>
        <a:sx n="1" d="1"/>
        <a:sy n="1" d="1"/>
      </p:scale>
      <p:origin x="0" y="0"/>
    </p:cViewPr>
  </p:notesTextViewPr>
  <p:sorterViewPr>
    <p:cViewPr>
      <p:scale>
        <a:sx n="66" d="100"/>
        <a:sy n="66" d="100"/>
      </p:scale>
      <p:origin x="0" y="-1080"/>
    </p:cViewPr>
  </p:sorterViewPr>
  <p:notesViewPr>
    <p:cSldViewPr snapToGrid="0" snapToObjects="1">
      <p:cViewPr varScale="1">
        <p:scale>
          <a:sx n="79" d="100"/>
          <a:sy n="79" d="100"/>
        </p:scale>
        <p:origin x="3396" y="9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viewProps" Target="viewProps.xml"/><Relationship Id="rId20" Type="http://schemas.openxmlformats.org/officeDocument/2006/relationships/slide" Target="slides/slide13.xml"/><Relationship Id="rId41"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1/13/2021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幻灯片图像占位符 6"/>
          <p:cNvSpPr>
            <a:spLocks noGrp="1" noRot="1" noChangeAspect="1"/>
          </p:cNvSpPr>
          <p:nvPr>
            <p:ph type="sldImg"/>
          </p:nvPr>
        </p:nvSpPr>
        <p:spPr>
          <a:xfrm>
            <a:off x="750888" y="742950"/>
            <a:ext cx="5541962" cy="3117850"/>
          </a:xfrm>
        </p:spPr>
      </p:sp>
      <p:sp>
        <p:nvSpPr>
          <p:cNvPr id="8" name="备注占位符 7"/>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332722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Free mobility introduces the concept of security group. Security groups are related only to user identities and are completely decoupled from network information such as user VLANs and IP addresses.</a:t>
            </a:r>
            <a:endParaRPr lang="en-US" altLang="zh-CN" dirty="0" smtClean="0"/>
          </a:p>
          <a:p>
            <a:r>
              <a:rPr lang="en-US" dirty="0" smtClean="0"/>
              <a:t>User policy management and permission control are implemented based on security groups.</a:t>
            </a:r>
            <a:endParaRPr lang="en-US" altLang="zh-CN"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455380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1023999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lvl="0" fontAlgn="base"/>
            <a:r>
              <a:rPr lang="zh-CN" altLang="en-US" sz="1100" b="1" u="none" strike="noStrike" kern="1200" dirty="0" smtClean="0">
                <a:solidFill>
                  <a:schemeClr val="tx1"/>
                </a:solidFill>
                <a:effectLst/>
                <a:latin typeface="Huawei Sans" panose="020C0503030203020204" pitchFamily="34" charset="0"/>
                <a:cs typeface="Huawei Sans" panose="020C0503030203020204" pitchFamily="34" charset="0"/>
              </a:rPr>
              <a:t>Additional </a:t>
            </a:r>
            <a:r>
              <a:rPr lang="en-US" altLang="zh-CN" sz="1100" b="1" u="none" strike="noStrike" kern="1200" dirty="0" smtClean="0">
                <a:solidFill>
                  <a:schemeClr val="tx1"/>
                </a:solidFill>
                <a:effectLst/>
                <a:latin typeface="Huawei Sans" panose="020C0503030203020204" pitchFamily="34" charset="0"/>
                <a:cs typeface="Huawei Sans" panose="020C0503030203020204" pitchFamily="34" charset="0"/>
              </a:rPr>
              <a:t>i</a:t>
            </a:r>
            <a:r>
              <a:rPr lang="zh-CN" altLang="en-US" sz="1100" b="1" u="none" strike="noStrike" kern="1200" dirty="0" smtClean="0">
                <a:solidFill>
                  <a:schemeClr val="tx1"/>
                </a:solidFill>
                <a:effectLst/>
                <a:latin typeface="Huawei Sans" panose="020C0503030203020204" pitchFamily="34" charset="0"/>
                <a:cs typeface="Huawei Sans" panose="020C0503030203020204" pitchFamily="34" charset="0"/>
              </a:rPr>
              <a:t>nformation </a:t>
            </a:r>
            <a:r>
              <a:rPr lang="en-US" altLang="zh-CN" sz="1100" b="1" u="none" strike="noStrike" kern="1200" dirty="0" smtClean="0">
                <a:solidFill>
                  <a:schemeClr val="tx1"/>
                </a:solidFill>
                <a:effectLst/>
                <a:latin typeface="Huawei Sans" panose="020C0503030203020204" pitchFamily="34" charset="0"/>
                <a:cs typeface="Huawei Sans" panose="020C0503030203020204" pitchFamily="34" charset="0"/>
              </a:rPr>
              <a:t>a</a:t>
            </a:r>
            <a:r>
              <a:rPr lang="zh-CN" altLang="en-US" sz="1100" b="1" u="none" strike="noStrike" kern="1200" dirty="0" smtClean="0">
                <a:solidFill>
                  <a:schemeClr val="tx1"/>
                </a:solidFill>
                <a:effectLst/>
                <a:latin typeface="Huawei Sans" panose="020C0503030203020204" pitchFamily="34" charset="0"/>
                <a:cs typeface="Huawei Sans" panose="020C0503030203020204" pitchFamily="34" charset="0"/>
              </a:rPr>
              <a:t>bout the policy enforcement point</a:t>
            </a:r>
            <a:r>
              <a:rPr lang="en-US" altLang="zh-CN" sz="1100" b="1" u="none" strike="noStrike" kern="1200" dirty="0" smtClean="0">
                <a:solidFill>
                  <a:schemeClr val="tx1"/>
                </a:solidFill>
                <a:effectLst/>
                <a:latin typeface="Huawei Sans" panose="020C0503030203020204" pitchFamily="34" charset="0"/>
                <a:cs typeface="Huawei Sans" panose="020C0503030203020204" pitchFamily="34" charset="0"/>
              </a:rPr>
              <a:t>:</a:t>
            </a:r>
            <a:endParaRPr lang="zh-CN" altLang="zh-CN" sz="1100" b="1" u="none" strike="noStrike" kern="1200" dirty="0" smtClean="0">
              <a:solidFill>
                <a:schemeClr val="tx1"/>
              </a:solidFill>
              <a:effectLst/>
              <a:latin typeface="Huawei Sans" panose="020C0503030203020204" pitchFamily="34" charset="0"/>
              <a:cs typeface="Huawei Sans" panose="020C0503030203020204" pitchFamily="34" charset="0"/>
            </a:endParaRPr>
          </a:p>
          <a:p>
            <a:pPr marL="360363" lvl="1" indent="-179388"/>
            <a:r>
              <a:rPr lang="zh-CN" altLang="zh-CN" sz="1100" kern="1200" dirty="0" smtClean="0">
                <a:solidFill>
                  <a:schemeClr val="tx1"/>
                </a:solidFill>
                <a:effectLst/>
                <a:latin typeface="Huawei Sans" panose="020C0503030203020204" pitchFamily="34" charset="0"/>
                <a:cs typeface="Huawei Sans" panose="020C0503030203020204" pitchFamily="34" charset="0"/>
              </a:rPr>
              <a:t>The</a:t>
            </a:r>
            <a:r>
              <a:rPr lang="en-US" altLang="zh-CN" sz="1100" kern="1200" dirty="0" smtClean="0">
                <a:solidFill>
                  <a:schemeClr val="tx1"/>
                </a:solidFill>
                <a:effectLst/>
                <a:latin typeface="Huawei Sans" panose="020C0503030203020204" pitchFamily="34" charset="0"/>
                <a:cs typeface="Huawei Sans" panose="020C0503030203020204" pitchFamily="34" charset="0"/>
              </a:rPr>
              <a:t> policy</a:t>
            </a:r>
            <a:r>
              <a:rPr lang="zh-CN" altLang="zh-CN" sz="1100" kern="1200" dirty="0" smtClean="0">
                <a:solidFill>
                  <a:schemeClr val="tx1"/>
                </a:solidFill>
                <a:effectLst/>
                <a:latin typeface="Huawei Sans" panose="020C0503030203020204" pitchFamily="34" charset="0"/>
                <a:cs typeface="Huawei Sans" panose="020C0503030203020204" pitchFamily="34" charset="0"/>
              </a:rPr>
              <a:t> enforcement point is responsible for </a:t>
            </a:r>
            <a:r>
              <a:rPr lang="en-US" altLang="zh-CN" sz="1100" kern="1200" dirty="0" smtClean="0">
                <a:solidFill>
                  <a:schemeClr val="tx1"/>
                </a:solidFill>
                <a:effectLst/>
                <a:latin typeface="Huawei Sans" panose="020C0503030203020204" pitchFamily="34" charset="0"/>
                <a:cs typeface="Huawei Sans" panose="020C0503030203020204" pitchFamily="34" charset="0"/>
              </a:rPr>
              <a:t>enforcing </a:t>
            </a:r>
            <a:r>
              <a:rPr lang="zh-CN" altLang="zh-CN" sz="1100" kern="1200" dirty="0" smtClean="0">
                <a:solidFill>
                  <a:schemeClr val="tx1"/>
                </a:solidFill>
                <a:effectLst/>
                <a:latin typeface="Huawei Sans" panose="020C0503030203020204" pitchFamily="34" charset="0"/>
                <a:cs typeface="Huawei Sans" panose="020C0503030203020204" pitchFamily="34" charset="0"/>
              </a:rPr>
              <a:t>security group</a:t>
            </a:r>
            <a:r>
              <a:rPr lang="en-US" altLang="zh-CN" sz="1100" kern="1200" dirty="0" smtClean="0">
                <a:solidFill>
                  <a:schemeClr val="tx1"/>
                </a:solidFill>
                <a:effectLst/>
                <a:latin typeface="Huawei Sans" panose="020C0503030203020204" pitchFamily="34" charset="0"/>
                <a:cs typeface="Huawei Sans" panose="020C0503030203020204" pitchFamily="34" charset="0"/>
              </a:rPr>
              <a:t>–</a:t>
            </a:r>
            <a:r>
              <a:rPr lang="zh-CN" altLang="zh-CN" sz="1100" kern="1200" dirty="0" smtClean="0">
                <a:solidFill>
                  <a:schemeClr val="tx1"/>
                </a:solidFill>
                <a:effectLst/>
                <a:latin typeface="Huawei Sans" panose="020C0503030203020204" pitchFamily="34" charset="0"/>
                <a:cs typeface="Huawei Sans" panose="020C0503030203020204" pitchFamily="34" charset="0"/>
              </a:rPr>
              <a:t>based service</a:t>
            </a:r>
            <a:r>
              <a:rPr lang="en-US" altLang="zh-CN" sz="1100" kern="1200" baseline="0" dirty="0" smtClean="0">
                <a:solidFill>
                  <a:schemeClr val="tx1"/>
                </a:solidFill>
                <a:effectLst/>
                <a:latin typeface="Huawei Sans" panose="020C0503030203020204" pitchFamily="34" charset="0"/>
                <a:cs typeface="Huawei Sans" panose="020C0503030203020204" pitchFamily="34" charset="0"/>
              </a:rPr>
              <a:t> policies</a:t>
            </a:r>
            <a:r>
              <a:rPr lang="zh-CN" altLang="zh-CN" sz="1100" kern="1200" dirty="0" smtClean="0">
                <a:solidFill>
                  <a:schemeClr val="tx1"/>
                </a:solidFill>
                <a:effectLst/>
                <a:latin typeface="Huawei Sans" panose="020C0503030203020204" pitchFamily="34" charset="0"/>
                <a:cs typeface="Huawei Sans" panose="020C0503030203020204" pitchFamily="34" charset="0"/>
              </a:rPr>
              <a:t>. T</a:t>
            </a:r>
            <a:r>
              <a:rPr lang="en-US" altLang="zh-CN" sz="1100" kern="1200" dirty="0" smtClean="0">
                <a:solidFill>
                  <a:schemeClr val="tx1"/>
                </a:solidFill>
                <a:effectLst/>
                <a:latin typeface="Huawei Sans" panose="020C0503030203020204" pitchFamily="34" charset="0"/>
                <a:cs typeface="Huawei Sans" panose="020C0503030203020204" pitchFamily="34" charset="0"/>
              </a:rPr>
              <a:t>o enforce</a:t>
            </a:r>
            <a:r>
              <a:rPr lang="en-US" altLang="zh-CN" sz="1100" kern="1200" baseline="0" dirty="0" smtClean="0">
                <a:solidFill>
                  <a:schemeClr val="tx1"/>
                </a:solidFill>
                <a:effectLst/>
                <a:latin typeface="Huawei Sans" panose="020C0503030203020204" pitchFamily="34" charset="0"/>
                <a:cs typeface="Huawei Sans" panose="020C0503030203020204" pitchFamily="34" charset="0"/>
              </a:rPr>
              <a:t> </a:t>
            </a:r>
            <a:r>
              <a:rPr lang="en-US" altLang="zh-CN" sz="1100" kern="1200" dirty="0" smtClean="0">
                <a:solidFill>
                  <a:schemeClr val="tx1"/>
                </a:solidFill>
                <a:effectLst/>
                <a:latin typeface="Huawei Sans" panose="020C0503030203020204" pitchFamily="34" charset="0"/>
                <a:cs typeface="Huawei Sans" panose="020C0503030203020204" pitchFamily="34" charset="0"/>
              </a:rPr>
              <a:t>these</a:t>
            </a:r>
            <a:r>
              <a:rPr lang="zh-CN" altLang="zh-CN" sz="1100" kern="1200" dirty="0" smtClean="0">
                <a:solidFill>
                  <a:schemeClr val="tx1"/>
                </a:solidFill>
                <a:effectLst/>
                <a:latin typeface="Huawei Sans" panose="020C0503030203020204" pitchFamily="34" charset="0"/>
                <a:cs typeface="Huawei Sans" panose="020C0503030203020204" pitchFamily="34" charset="0"/>
              </a:rPr>
              <a:t> </a:t>
            </a:r>
            <a:r>
              <a:rPr lang="en-US" altLang="zh-CN" sz="1100" kern="1200" dirty="0" smtClean="0">
                <a:solidFill>
                  <a:schemeClr val="tx1"/>
                </a:solidFill>
                <a:effectLst/>
                <a:latin typeface="Huawei Sans" panose="020C0503030203020204" pitchFamily="34" charset="0"/>
                <a:cs typeface="Huawei Sans" panose="020C0503030203020204" pitchFamily="34" charset="0"/>
              </a:rPr>
              <a:t>policies,</a:t>
            </a:r>
            <a:r>
              <a:rPr lang="en-US" altLang="zh-CN" sz="1100" kern="1200" baseline="0" dirty="0" smtClean="0">
                <a:solidFill>
                  <a:schemeClr val="tx1"/>
                </a:solidFill>
                <a:effectLst/>
                <a:latin typeface="Huawei Sans" panose="020C0503030203020204" pitchFamily="34" charset="0"/>
                <a:cs typeface="Huawei Sans" panose="020C0503030203020204" pitchFamily="34" charset="0"/>
              </a:rPr>
              <a:t> </a:t>
            </a:r>
            <a:r>
              <a:rPr lang="zh-CN" altLang="zh-CN" sz="1100" kern="1200" dirty="0" smtClean="0">
                <a:solidFill>
                  <a:schemeClr val="tx1"/>
                </a:solidFill>
                <a:effectLst/>
                <a:latin typeface="Huawei Sans" panose="020C0503030203020204" pitchFamily="34" charset="0"/>
                <a:cs typeface="Huawei Sans" panose="020C0503030203020204" pitchFamily="34" charset="0"/>
              </a:rPr>
              <a:t>the </a:t>
            </a:r>
            <a:r>
              <a:rPr lang="en-US" altLang="zh-CN" sz="1100" kern="1200" dirty="0" smtClean="0">
                <a:solidFill>
                  <a:schemeClr val="tx1"/>
                </a:solidFill>
                <a:effectLst/>
                <a:latin typeface="Huawei Sans" panose="020C0503030203020204" pitchFamily="34" charset="0"/>
                <a:cs typeface="Huawei Sans" panose="020C0503030203020204" pitchFamily="34" charset="0"/>
              </a:rPr>
              <a:t>policy </a:t>
            </a:r>
            <a:r>
              <a:rPr lang="zh-CN" altLang="zh-CN" sz="1100" kern="1200" dirty="0" smtClean="0">
                <a:solidFill>
                  <a:schemeClr val="tx1"/>
                </a:solidFill>
                <a:effectLst/>
                <a:latin typeface="Huawei Sans" panose="020C0503030203020204" pitchFamily="34" charset="0"/>
                <a:cs typeface="Huawei Sans" panose="020C0503030203020204" pitchFamily="34" charset="0"/>
              </a:rPr>
              <a:t>enforcement point </a:t>
            </a:r>
            <a:r>
              <a:rPr lang="en-US" altLang="zh-CN" sz="1100" kern="1200" dirty="0" smtClean="0">
                <a:solidFill>
                  <a:schemeClr val="tx1"/>
                </a:solidFill>
                <a:effectLst/>
                <a:latin typeface="Huawei Sans" panose="020C0503030203020204" pitchFamily="34" charset="0"/>
                <a:cs typeface="Huawei Sans" panose="020C0503030203020204" pitchFamily="34" charset="0"/>
              </a:rPr>
              <a:t>must</a:t>
            </a:r>
            <a:r>
              <a:rPr lang="en-US" altLang="zh-CN" sz="1100" kern="1200" baseline="0" dirty="0" smtClean="0">
                <a:solidFill>
                  <a:schemeClr val="tx1"/>
                </a:solidFill>
                <a:effectLst/>
                <a:latin typeface="Huawei Sans" panose="020C0503030203020204" pitchFamily="34" charset="0"/>
                <a:cs typeface="Huawei Sans" panose="020C0503030203020204" pitchFamily="34" charset="0"/>
              </a:rPr>
              <a:t> be able to </a:t>
            </a:r>
            <a:r>
              <a:rPr lang="zh-CN" altLang="zh-CN" sz="1100" kern="1200" dirty="0" smtClean="0">
                <a:solidFill>
                  <a:schemeClr val="tx1"/>
                </a:solidFill>
                <a:effectLst/>
                <a:latin typeface="Huawei Sans" panose="020C0503030203020204" pitchFamily="34" charset="0"/>
                <a:cs typeface="Huawei Sans" panose="020C0503030203020204" pitchFamily="34" charset="0"/>
              </a:rPr>
              <a:t>identify the source</a:t>
            </a:r>
            <a:r>
              <a:rPr lang="en-US" altLang="zh-CN" sz="1100" kern="1200" dirty="0" smtClean="0">
                <a:solidFill>
                  <a:schemeClr val="tx1"/>
                </a:solidFill>
                <a:effectLst/>
                <a:latin typeface="Huawei Sans" panose="020C0503030203020204" pitchFamily="34" charset="0"/>
                <a:cs typeface="Huawei Sans" panose="020C0503030203020204" pitchFamily="34" charset="0"/>
              </a:rPr>
              <a:t> and </a:t>
            </a:r>
            <a:r>
              <a:rPr lang="zh-CN" altLang="zh-CN" sz="1100" kern="1200" dirty="0" smtClean="0">
                <a:solidFill>
                  <a:schemeClr val="tx1"/>
                </a:solidFill>
                <a:effectLst/>
                <a:latin typeface="Huawei Sans" panose="020C0503030203020204" pitchFamily="34" charset="0"/>
                <a:cs typeface="Huawei Sans" panose="020C0503030203020204" pitchFamily="34" charset="0"/>
              </a:rPr>
              <a:t>destination </a:t>
            </a:r>
            <a:r>
              <a:rPr lang="en-US" altLang="zh-CN" sz="1100" kern="1200" dirty="0" smtClean="0">
                <a:solidFill>
                  <a:schemeClr val="tx1"/>
                </a:solidFill>
                <a:effectLst/>
                <a:latin typeface="Huawei Sans" panose="020C0503030203020204" pitchFamily="34" charset="0"/>
                <a:cs typeface="Huawei Sans" panose="020C0503030203020204" pitchFamily="34" charset="0"/>
              </a:rPr>
              <a:t>security </a:t>
            </a:r>
            <a:r>
              <a:rPr lang="zh-CN" altLang="zh-CN" sz="1100" kern="1200" dirty="0" smtClean="0">
                <a:solidFill>
                  <a:schemeClr val="tx1"/>
                </a:solidFill>
                <a:effectLst/>
                <a:latin typeface="Huawei Sans" panose="020C0503030203020204" pitchFamily="34" charset="0"/>
                <a:cs typeface="Huawei Sans" panose="020C0503030203020204" pitchFamily="34" charset="0"/>
              </a:rPr>
              <a:t>group</a:t>
            </a:r>
            <a:r>
              <a:rPr lang="en-US" altLang="zh-CN" sz="1100" kern="1200" dirty="0" smtClean="0">
                <a:solidFill>
                  <a:schemeClr val="tx1"/>
                </a:solidFill>
                <a:effectLst/>
                <a:latin typeface="Huawei Sans" panose="020C0503030203020204" pitchFamily="34" charset="0"/>
                <a:cs typeface="Huawei Sans" panose="020C0503030203020204" pitchFamily="34" charset="0"/>
              </a:rPr>
              <a:t>s</a:t>
            </a:r>
            <a:r>
              <a:rPr lang="zh-CN" altLang="zh-CN" sz="1100" kern="1200" dirty="0" smtClean="0">
                <a:solidFill>
                  <a:schemeClr val="tx1"/>
                </a:solidFill>
                <a:effectLst/>
                <a:latin typeface="Huawei Sans" panose="020C0503030203020204" pitchFamily="34" charset="0"/>
                <a:cs typeface="Huawei Sans" panose="020C0503030203020204" pitchFamily="34" charset="0"/>
              </a:rPr>
              <a:t> of packets. </a:t>
            </a:r>
            <a:r>
              <a:rPr lang="en-US" altLang="zh-CN" sz="1100" kern="1200" dirty="0" smtClean="0">
                <a:solidFill>
                  <a:schemeClr val="tx1"/>
                </a:solidFill>
                <a:effectLst/>
                <a:latin typeface="Huawei Sans" panose="020C0503030203020204" pitchFamily="34" charset="0"/>
                <a:cs typeface="Huawei Sans" panose="020C0503030203020204" pitchFamily="34" charset="0"/>
              </a:rPr>
              <a:t>It can obtain</a:t>
            </a:r>
            <a:r>
              <a:rPr lang="en-US" altLang="zh-CN" sz="1100" kern="1200" baseline="0" dirty="0" smtClean="0">
                <a:solidFill>
                  <a:schemeClr val="tx1"/>
                </a:solidFill>
                <a:effectLst/>
                <a:latin typeface="Huawei Sans" panose="020C0503030203020204" pitchFamily="34" charset="0"/>
                <a:cs typeface="Huawei Sans" panose="020C0503030203020204" pitchFamily="34" charset="0"/>
              </a:rPr>
              <a:t> the </a:t>
            </a:r>
            <a:r>
              <a:rPr lang="zh-CN" altLang="zh-CN" sz="1100" kern="1200" dirty="0" smtClean="0">
                <a:solidFill>
                  <a:schemeClr val="tx1"/>
                </a:solidFill>
                <a:effectLst/>
                <a:latin typeface="Huawei Sans" panose="020C0503030203020204" pitchFamily="34" charset="0"/>
                <a:cs typeface="Huawei Sans" panose="020C0503030203020204" pitchFamily="34" charset="0"/>
              </a:rPr>
              <a:t>mapping</a:t>
            </a:r>
            <a:r>
              <a:rPr lang="en-US" altLang="zh-CN" sz="1100" kern="1200" dirty="0" smtClean="0">
                <a:solidFill>
                  <a:schemeClr val="tx1"/>
                </a:solidFill>
                <a:effectLst/>
                <a:latin typeface="Huawei Sans" panose="020C0503030203020204" pitchFamily="34" charset="0"/>
                <a:cs typeface="Huawei Sans" panose="020C0503030203020204" pitchFamily="34" charset="0"/>
              </a:rPr>
              <a:t>s</a:t>
            </a:r>
            <a:r>
              <a:rPr lang="zh-CN" altLang="zh-CN" sz="1100" kern="1200" dirty="0" smtClean="0">
                <a:solidFill>
                  <a:schemeClr val="tx1"/>
                </a:solidFill>
                <a:effectLst/>
                <a:latin typeface="Huawei Sans" panose="020C0503030203020204" pitchFamily="34" charset="0"/>
                <a:cs typeface="Huawei Sans" panose="020C0503030203020204" pitchFamily="34" charset="0"/>
              </a:rPr>
              <a:t> between IP addresses and security groups </a:t>
            </a:r>
            <a:r>
              <a:rPr lang="en-US" altLang="zh-CN" sz="1100" kern="1200" dirty="0" smtClean="0">
                <a:solidFill>
                  <a:schemeClr val="tx1"/>
                </a:solidFill>
                <a:effectLst/>
                <a:latin typeface="Huawei Sans" panose="020C0503030203020204" pitchFamily="34" charset="0"/>
                <a:cs typeface="Huawei Sans" panose="020C0503030203020204" pitchFamily="34" charset="0"/>
              </a:rPr>
              <a:t>during the </a:t>
            </a:r>
            <a:r>
              <a:rPr lang="zh-CN" altLang="zh-CN" sz="1100" kern="1200" dirty="0" smtClean="0">
                <a:solidFill>
                  <a:schemeClr val="tx1"/>
                </a:solidFill>
                <a:effectLst/>
                <a:latin typeface="Huawei Sans" panose="020C0503030203020204" pitchFamily="34" charset="0"/>
                <a:cs typeface="Huawei Sans" panose="020C0503030203020204" pitchFamily="34" charset="0"/>
              </a:rPr>
              <a:t>authentication</a:t>
            </a:r>
            <a:r>
              <a:rPr lang="en-US" altLang="zh-CN" sz="1100" kern="1200" dirty="0" smtClean="0">
                <a:solidFill>
                  <a:schemeClr val="tx1"/>
                </a:solidFill>
                <a:effectLst/>
                <a:latin typeface="Huawei Sans" panose="020C0503030203020204" pitchFamily="34" charset="0"/>
                <a:cs typeface="Huawei Sans" panose="020C0503030203020204" pitchFamily="34" charset="0"/>
              </a:rPr>
              <a:t> process </a:t>
            </a:r>
            <a:r>
              <a:rPr lang="zh-CN" altLang="zh-CN" sz="1100" kern="1200" smtClean="0">
                <a:solidFill>
                  <a:schemeClr val="tx1"/>
                </a:solidFill>
                <a:effectLst/>
                <a:latin typeface="Huawei Sans" panose="020C0503030203020204" pitchFamily="34" charset="0"/>
                <a:cs typeface="Huawei Sans" panose="020C0503030203020204" pitchFamily="34" charset="0"/>
              </a:rPr>
              <a:t>or </a:t>
            </a:r>
            <a:r>
              <a:rPr lang="en-US" altLang="zh-CN" sz="1100" kern="1200" dirty="0" smtClean="0">
                <a:solidFill>
                  <a:schemeClr val="tx1"/>
                </a:solidFill>
                <a:effectLst/>
                <a:latin typeface="Huawei Sans" panose="020C0503030203020204" pitchFamily="34" charset="0"/>
                <a:cs typeface="Huawei Sans" panose="020C0503030203020204" pitchFamily="34" charset="0"/>
              </a:rPr>
              <a:t>from </a:t>
            </a:r>
            <a:r>
              <a:rPr lang="zh-CN" altLang="zh-CN" sz="1100" kern="1200" dirty="0" smtClean="0">
                <a:solidFill>
                  <a:schemeClr val="tx1"/>
                </a:solidFill>
                <a:effectLst/>
                <a:latin typeface="Huawei Sans" panose="020C0503030203020204" pitchFamily="34" charset="0"/>
                <a:cs typeface="Huawei Sans" panose="020C0503030203020204" pitchFamily="34" charset="0"/>
              </a:rPr>
              <a:t>iMaster NCE</a:t>
            </a:r>
            <a:r>
              <a:rPr lang="en-US" altLang="zh-CN" sz="1100" kern="1200" dirty="0" smtClean="0">
                <a:solidFill>
                  <a:schemeClr val="tx1"/>
                </a:solidFill>
                <a:effectLst/>
                <a:latin typeface="Huawei Sans" panose="020C0503030203020204" pitchFamily="34" charset="0"/>
                <a:cs typeface="Huawei Sans" panose="020C0503030203020204" pitchFamily="34" charset="0"/>
              </a:rPr>
              <a:t>-Campus</a:t>
            </a:r>
            <a:r>
              <a:rPr lang="zh-CN" altLang="zh-CN" sz="1100" kern="1200" dirty="0" smtClean="0">
                <a:solidFill>
                  <a:schemeClr val="tx1"/>
                </a:solidFill>
                <a:effectLst/>
                <a:latin typeface="Huawei Sans" panose="020C0503030203020204" pitchFamily="34" charset="0"/>
                <a:cs typeface="Huawei Sans" panose="020C0503030203020204" pitchFamily="34" charset="0"/>
              </a:rPr>
              <a:t>.</a:t>
            </a:r>
          </a:p>
          <a:p>
            <a:pPr marL="360363" lvl="1" indent="-179388"/>
            <a:r>
              <a:rPr lang="zh-CN" altLang="zh-CN" sz="1100" kern="1200" dirty="0" smtClean="0">
                <a:solidFill>
                  <a:schemeClr val="tx1"/>
                </a:solidFill>
                <a:effectLst/>
                <a:latin typeface="Huawei Sans" panose="020C0503030203020204" pitchFamily="34" charset="0"/>
                <a:cs typeface="Huawei Sans" panose="020C0503030203020204" pitchFamily="34" charset="0"/>
              </a:rPr>
              <a:t>The authentication point and </a:t>
            </a:r>
            <a:r>
              <a:rPr lang="en-US" altLang="zh-CN" sz="1100" kern="1200" dirty="0" smtClean="0">
                <a:solidFill>
                  <a:schemeClr val="tx1"/>
                </a:solidFill>
                <a:effectLst/>
                <a:latin typeface="Huawei Sans" panose="020C0503030203020204" pitchFamily="34" charset="0"/>
                <a:cs typeface="Huawei Sans" panose="020C0503030203020204" pitchFamily="34" charset="0"/>
              </a:rPr>
              <a:t>policy enforcement </a:t>
            </a:r>
            <a:r>
              <a:rPr lang="zh-CN" altLang="zh-CN" sz="1100" kern="1200" dirty="0" smtClean="0">
                <a:solidFill>
                  <a:schemeClr val="tx1"/>
                </a:solidFill>
                <a:effectLst/>
                <a:latin typeface="Huawei Sans" panose="020C0503030203020204" pitchFamily="34" charset="0"/>
                <a:cs typeface="Huawei Sans" panose="020C0503030203020204" pitchFamily="34" charset="0"/>
              </a:rPr>
              <a:t>point are two device roles. Based on the administrator's configuration and device capabilities, a physical device can play either or both of the two roles.</a:t>
            </a:r>
          </a:p>
        </p:txBody>
      </p:sp>
    </p:spTree>
    <p:extLst>
      <p:ext uri="{BB962C8B-B14F-4D97-AF65-F5344CB8AC3E}">
        <p14:creationId xmlns:p14="http://schemas.microsoft.com/office/powerpoint/2010/main" val="25345178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Security group:</a:t>
            </a:r>
            <a:endParaRPr lang="en-US" altLang="zh-CN" dirty="0" smtClean="0"/>
          </a:p>
          <a:p>
            <a:pPr marL="360363" lvl="1" indent="-179388"/>
            <a:r>
              <a:rPr lang="en-US" dirty="0" smtClean="0"/>
              <a:t>An administrator can define security groups on </a:t>
            </a:r>
            <a:r>
              <a:rPr lang="en-US" dirty="0" err="1" smtClean="0"/>
              <a:t>iMaster</a:t>
            </a:r>
            <a:r>
              <a:rPr lang="en-US" dirty="0" smtClean="0"/>
              <a:t> NCE-Campus to describe and organize the sources or destinations of network traffic, and then configure policies to control mutual access between the security groups.</a:t>
            </a:r>
          </a:p>
          <a:p>
            <a:pPr marL="360363" lvl="1" indent="-179388"/>
            <a:r>
              <a:rPr lang="en-US" altLang="zh-CN" dirty="0" smtClean="0"/>
              <a:t>An administrator can add network objects that have the same access requirements to the same security group, and configure a policy for this security group. In this way, these network objects obtain the same permissions as configured for the security group. For example, an administrator can define the following security groups: R&amp;D group (a collection of individual hosts), printer group (a collection of printers), and database server group (a collection of server IP addresses and ports). </a:t>
            </a:r>
            <a:r>
              <a:rPr lang="en-US" dirty="0" smtClean="0"/>
              <a:t>Compared with the solution in which access control policies are deployed for each user, the security group</a:t>
            </a:r>
            <a:r>
              <a:rPr lang="en-US" altLang="zh-CN" dirty="0" smtClean="0"/>
              <a:t>–</a:t>
            </a:r>
            <a:r>
              <a:rPr lang="en-US" dirty="0" smtClean="0"/>
              <a:t>based access control solution greatly reduces the administrator's workload.</a:t>
            </a:r>
            <a:endParaRPr lang="en-US" altLang="zh-CN" dirty="0" smtClean="0"/>
          </a:p>
          <a:p>
            <a:endParaRPr lang="en-US" altLang="zh-CN"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814279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20000"/>
              </a:lnSpc>
            </a:pPr>
            <a:r>
              <a:rPr lang="en-US" dirty="0" smtClean="0"/>
              <a:t>Classification of security groups:</a:t>
            </a:r>
            <a:endParaRPr lang="en-US" altLang="zh-CN" dirty="0" smtClean="0"/>
          </a:p>
          <a:p>
            <a:pPr marL="360363" lvl="1" indent="-179388">
              <a:lnSpc>
                <a:spcPct val="120000"/>
              </a:lnSpc>
            </a:pPr>
            <a:r>
              <a:rPr lang="en-US"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A security group can be both a dynamic security group and a static security group. That is, it is bound to both multiple authorization rules to represent dynamic users and multiple IP addresses or IP network segments to represent static resources. The differences are as follows</a:t>
            </a:r>
            <a:r>
              <a:rPr lang="en-US" dirty="0" smtClean="0"/>
              <a:t>:</a:t>
            </a:r>
          </a:p>
          <a:p>
            <a:pPr marL="541338" lvl="2" indent="-180975">
              <a:lnSpc>
                <a:spcPct val="120000"/>
              </a:lnSpc>
            </a:pPr>
            <a:r>
              <a:rPr lang="en-US" dirty="0" smtClean="0"/>
              <a:t>The IP addresses of users in dynamic security groups are not fixed, and are dynamically bound to security groups after the users are authenticated. After users log out, the bindings are dynamically canceled. These mappings remain valid only when users are online. </a:t>
            </a:r>
            <a:r>
              <a:rPr lang="en-US" altLang="zh-CN" dirty="0" smtClean="0"/>
              <a:t>Network devices can obtain the mappings between IP addresses and security groups (also known as IP-security group entries) by acting as authentication points,</a:t>
            </a:r>
            <a:r>
              <a:rPr lang="en-US" altLang="zh-CN" baseline="0" dirty="0" smtClean="0"/>
              <a:t> or </a:t>
            </a:r>
            <a:r>
              <a:rPr lang="en-US" altLang="zh-CN" dirty="0" err="1" smtClean="0"/>
              <a:t>iMaster</a:t>
            </a:r>
            <a:r>
              <a:rPr lang="en-US" altLang="zh-CN" dirty="0" smtClean="0"/>
              <a:t> NCE-Campus</a:t>
            </a:r>
            <a:r>
              <a:rPr lang="en-US" altLang="zh-CN" baseline="0" dirty="0" smtClean="0"/>
              <a:t> delivers the mappings to network devices</a:t>
            </a:r>
            <a:r>
              <a:rPr lang="en-US" altLang="zh-CN" dirty="0" smtClean="0"/>
              <a:t>.</a:t>
            </a:r>
            <a:endParaRPr lang="en-US" dirty="0" smtClean="0"/>
          </a:p>
          <a:p>
            <a:pPr marL="541338" lvl="2" indent="-180975">
              <a:lnSpc>
                <a:spcPct val="120000"/>
              </a:lnSpc>
            </a:pPr>
            <a:r>
              <a:rPr lang="en-US" dirty="0" smtClean="0"/>
              <a:t>The IP addresses of static resources are fixed. An administrator needs to bind these IP addresses to static security groups on </a:t>
            </a:r>
            <a:r>
              <a:rPr lang="en-US" dirty="0" err="1" smtClean="0"/>
              <a:t>iMaster</a:t>
            </a:r>
            <a:r>
              <a:rPr lang="en-US" dirty="0" smtClean="0"/>
              <a:t> NCE-Campus, which then synchronizes the bindings to policy enforcement points. Static security group members can be any network objects that use fixed IP addresses, such as terminals, servers, interfaces of network devices, and authentication-free users.</a:t>
            </a:r>
          </a:p>
          <a:p>
            <a:pPr marL="360363" lvl="1" indent="-179388">
              <a:lnSpc>
                <a:spcPct val="120000"/>
              </a:lnSpc>
            </a:pPr>
            <a:r>
              <a:rPr lang="en-US" dirty="0" smtClean="0"/>
              <a:t>If an IP address is added to different groups both in static mode</a:t>
            </a:r>
            <a:r>
              <a:rPr lang="en-US" baseline="0" dirty="0" smtClean="0"/>
              <a:t> and upon successful authentication</a:t>
            </a:r>
            <a:r>
              <a:rPr lang="en-US" dirty="0" smtClean="0"/>
              <a:t>, the dynamic security group assigned during authentication takes effect.</a:t>
            </a:r>
            <a:endParaRPr lang="en-US" altLang="zh-CN" dirty="0" smtClean="0"/>
          </a:p>
          <a:p>
            <a:pPr marL="360363" lvl="1" indent="-179388">
              <a:lnSpc>
                <a:spcPct val="120000"/>
              </a:lnSpc>
            </a:pPr>
            <a:r>
              <a:rPr lang="en-US" dirty="0" smtClean="0"/>
              <a:t>An IP address can belong to only one security group.</a:t>
            </a:r>
            <a:endParaRPr lang="en-US" altLang="zh-CN" dirty="0" smtClean="0"/>
          </a:p>
          <a:p>
            <a:pPr>
              <a:lnSpc>
                <a:spcPct val="120000"/>
              </a:lnSpc>
            </a:pPr>
            <a:endParaRPr lang="en-US" altLang="zh-CN"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1490213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7335228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Dumb terminals, data center server resources, and authentication-free users do not need to be authenticated when accessing the network. Therefore, they cannot be authorized by the AAA server. In this case, </a:t>
            </a:r>
            <a:r>
              <a:rPr dirty="0" smtClean="0">
                <a:latin typeface="Huawei Sans" panose="020C0503030203020204" pitchFamily="34" charset="0"/>
              </a:rPr>
              <a:t>you</a:t>
            </a:r>
            <a:r>
              <a:rPr baseline="0" dirty="0" smtClean="0">
                <a:latin typeface="Huawei Sans" panose="020C0503030203020204" pitchFamily="34" charset="0"/>
              </a:rPr>
              <a:t> </a:t>
            </a:r>
            <a:r>
              <a:rPr dirty="0" smtClean="0">
                <a:latin typeface="Huawei Sans" panose="020C0503030203020204" pitchFamily="34" charset="0"/>
              </a:rPr>
              <a:t>can </a:t>
            </a:r>
            <a:r>
              <a:rPr dirty="0">
                <a:latin typeface="Huawei Sans" panose="020C0503030203020204" pitchFamily="34" charset="0"/>
              </a:rPr>
              <a:t>bind </a:t>
            </a:r>
            <a:r>
              <a:rPr dirty="0" smtClean="0">
                <a:latin typeface="Huawei Sans" panose="020C0503030203020204" pitchFamily="34" charset="0"/>
              </a:rPr>
              <a:t>their static </a:t>
            </a:r>
            <a:r>
              <a:rPr dirty="0">
                <a:latin typeface="Huawei Sans" panose="020C0503030203020204" pitchFamily="34" charset="0"/>
              </a:rPr>
              <a:t>IP addresses </a:t>
            </a:r>
            <a:r>
              <a:rPr dirty="0" smtClean="0">
                <a:latin typeface="Huawei Sans" panose="020C0503030203020204" pitchFamily="34" charset="0"/>
              </a:rPr>
              <a:t>to </a:t>
            </a:r>
            <a:r>
              <a:rPr dirty="0">
                <a:latin typeface="Huawei Sans" panose="020C0503030203020204" pitchFamily="34" charset="0"/>
              </a:rPr>
              <a:t>resource </a:t>
            </a:r>
            <a:r>
              <a:rPr dirty="0" smtClean="0">
                <a:latin typeface="Huawei Sans" panose="020C0503030203020204" pitchFamily="34" charset="0"/>
              </a:rPr>
              <a:t>groups.</a:t>
            </a:r>
            <a:endParaRPr dirty="0">
              <a:latin typeface="Huawei Sans" panose="020C0503030203020204" pitchFamily="34" charset="0"/>
            </a:endParaRPr>
          </a:p>
          <a:p>
            <a:r>
              <a:rPr dirty="0">
                <a:latin typeface="Huawei Sans" panose="020C0503030203020204" pitchFamily="34" charset="0"/>
              </a:rPr>
              <a:t>Note: When </a:t>
            </a:r>
            <a:r>
              <a:rPr dirty="0" smtClean="0">
                <a:latin typeface="Huawei Sans" panose="020C0503030203020204" pitchFamily="34" charset="0"/>
              </a:rPr>
              <a:t>resource groups are </a:t>
            </a:r>
            <a:r>
              <a:rPr dirty="0">
                <a:latin typeface="Huawei Sans" panose="020C0503030203020204" pitchFamily="34" charset="0"/>
              </a:rPr>
              <a:t>used, </a:t>
            </a:r>
            <a:r>
              <a:rPr dirty="0" smtClean="0">
                <a:latin typeface="Huawei Sans" panose="020C0503030203020204" pitchFamily="34" charset="0"/>
              </a:rPr>
              <a:t>a policy </a:t>
            </a:r>
            <a:r>
              <a:rPr dirty="0">
                <a:latin typeface="Huawei Sans" panose="020C0503030203020204" pitchFamily="34" charset="0"/>
              </a:rPr>
              <a:t>enforcement </a:t>
            </a:r>
            <a:r>
              <a:rPr dirty="0" smtClean="0">
                <a:latin typeface="Huawei Sans" panose="020C0503030203020204" pitchFamily="34" charset="0"/>
              </a:rPr>
              <a:t>point generates a policy by IP address, </a:t>
            </a:r>
            <a:r>
              <a:rPr dirty="0">
                <a:latin typeface="Huawei Sans" panose="020C0503030203020204" pitchFamily="34" charset="0"/>
              </a:rPr>
              <a:t>instead of </a:t>
            </a:r>
            <a:r>
              <a:rPr dirty="0" smtClean="0">
                <a:latin typeface="Huawei Sans" panose="020C0503030203020204" pitchFamily="34" charset="0"/>
              </a:rPr>
              <a:t>based</a:t>
            </a:r>
            <a:r>
              <a:rPr baseline="0" dirty="0" smtClean="0">
                <a:latin typeface="Huawei Sans" panose="020C0503030203020204" pitchFamily="34" charset="0"/>
              </a:rPr>
              <a:t> on each </a:t>
            </a:r>
            <a:r>
              <a:rPr dirty="0" smtClean="0">
                <a:latin typeface="Huawei Sans" panose="020C0503030203020204" pitchFamily="34" charset="0"/>
              </a:rPr>
              <a:t>resource group.</a:t>
            </a:r>
            <a:r>
              <a:rPr baseline="0" dirty="0" smtClean="0">
                <a:latin typeface="Huawei Sans" panose="020C0503030203020204" pitchFamily="34" charset="0"/>
              </a:rPr>
              <a:t> </a:t>
            </a:r>
            <a:r>
              <a:rPr dirty="0" smtClean="0">
                <a:latin typeface="Huawei Sans" panose="020C0503030203020204" pitchFamily="34" charset="0"/>
              </a:rPr>
              <a:t>As such, </a:t>
            </a:r>
            <a:r>
              <a:rPr dirty="0">
                <a:latin typeface="Huawei Sans" panose="020C0503030203020204" pitchFamily="34" charset="0"/>
              </a:rPr>
              <a:t>the </a:t>
            </a:r>
            <a:r>
              <a:rPr dirty="0" smtClean="0">
                <a:latin typeface="Huawei Sans" panose="020C0503030203020204" pitchFamily="34" charset="0"/>
              </a:rPr>
              <a:t>device may have a large</a:t>
            </a:r>
            <a:r>
              <a:rPr baseline="0" dirty="0" smtClean="0">
                <a:latin typeface="Huawei Sans" panose="020C0503030203020204" pitchFamily="34" charset="0"/>
              </a:rPr>
              <a:t> </a:t>
            </a:r>
            <a:r>
              <a:rPr dirty="0" smtClean="0">
                <a:latin typeface="Huawei Sans" panose="020C0503030203020204" pitchFamily="34" charset="0"/>
              </a:rPr>
              <a:t>number </a:t>
            </a:r>
            <a:r>
              <a:rPr dirty="0">
                <a:latin typeface="Huawei Sans" panose="020C0503030203020204" pitchFamily="34" charset="0"/>
              </a:rPr>
              <a:t>of </a:t>
            </a:r>
            <a:r>
              <a:rPr dirty="0" smtClean="0">
                <a:latin typeface="Huawei Sans" panose="020C0503030203020204" pitchFamily="34" charset="0"/>
              </a:rPr>
              <a:t>policies.</a:t>
            </a:r>
            <a:endParaRPr dirty="0">
              <a:latin typeface="Huawei Sans" panose="020C0503030203020204" pitchFamily="34" charset="0"/>
            </a:endParaRPr>
          </a:p>
          <a:p>
            <a:pPr lvl="1"/>
            <a:endParaRPr lang="zh-CN" altLang="en-US" dirty="0">
              <a:latin typeface="Huawei Sans" panose="020C0503030203020204" pitchFamily="34" charset="0"/>
            </a:endParaRPr>
          </a:p>
        </p:txBody>
      </p:sp>
    </p:spTree>
    <p:extLst>
      <p:ext uri="{BB962C8B-B14F-4D97-AF65-F5344CB8AC3E}">
        <p14:creationId xmlns:p14="http://schemas.microsoft.com/office/powerpoint/2010/main" val="41689120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4310764"/>
            <a:ext cx="5580062" cy="4985635"/>
          </a:xfrm>
        </p:spPr>
        <p:txBody>
          <a:bodyPr/>
          <a:lstStyle/>
          <a:p>
            <a:pPr>
              <a:lnSpc>
                <a:spcPct val="100000"/>
              </a:lnSpc>
            </a:pPr>
            <a:r>
              <a:rPr lang="en-US" dirty="0" smtClean="0">
                <a:latin typeface="Huawei Sans" panose="020C0503030203020204" pitchFamily="34" charset="0"/>
              </a:rPr>
              <a:t>When multiple policies are configured</a:t>
            </a:r>
            <a:r>
              <a:rPr lang="en-US" baseline="0" dirty="0" smtClean="0">
                <a:latin typeface="Huawei Sans" panose="020C0503030203020204" pitchFamily="34" charset="0"/>
              </a:rPr>
              <a:t> to control access from a source security group to multiple destination groups, an administrator needs to configure priorities of the policies to determine the sequence in which policies are matched. For example, if the destination groups are resource groups with overlapping IP addresses, the administrator can set a high priority for a policy so that the policy can be matched preferentially.</a:t>
            </a:r>
            <a:endParaRPr lang="en-US" dirty="0" smtClean="0">
              <a:latin typeface="Huawei Sans" panose="020C0503030203020204" pitchFamily="34" charset="0"/>
            </a:endParaRPr>
          </a:p>
          <a:p>
            <a:pPr>
              <a:lnSpc>
                <a:spcPct val="100000"/>
              </a:lnSpc>
            </a:pPr>
            <a:r>
              <a:rPr dirty="0" smtClean="0">
                <a:latin typeface="Huawei Sans" panose="020C0503030203020204" pitchFamily="34" charset="0"/>
              </a:rPr>
              <a:t>For unknown users:</a:t>
            </a:r>
            <a:endParaRPr lang="en-US" altLang="zh-CN" dirty="0" smtClean="0">
              <a:latin typeface="Huawei Sans" panose="020C0503030203020204" pitchFamily="34" charset="0"/>
            </a:endParaRPr>
          </a:p>
          <a:p>
            <a:pPr marL="360363" lvl="1" indent="-179388">
              <a:lnSpc>
                <a:spcPct val="100000"/>
              </a:lnSpc>
            </a:pPr>
            <a:r>
              <a:rPr lang="en-US" dirty="0" smtClean="0">
                <a:latin typeface="Huawei Sans" panose="020C0503030203020204" pitchFamily="34" charset="0"/>
              </a:rPr>
              <a:t>If</a:t>
            </a:r>
            <a:r>
              <a:rPr dirty="0" smtClean="0">
                <a:latin typeface="Huawei Sans" panose="020C0503030203020204" pitchFamily="34" charset="0"/>
              </a:rPr>
              <a:t> </a:t>
            </a:r>
            <a:r>
              <a:rPr lang="en-US" dirty="0" smtClean="0">
                <a:latin typeface="Huawei Sans" panose="020C0503030203020204" pitchFamily="34" charset="0"/>
              </a:rPr>
              <a:t>a </a:t>
            </a:r>
            <a:r>
              <a:rPr dirty="0" smtClean="0">
                <a:latin typeface="Huawei Sans" panose="020C0503030203020204" pitchFamily="34" charset="0"/>
              </a:rPr>
              <a:t>policy enforcement device does not find </a:t>
            </a:r>
            <a:r>
              <a:rPr lang="en-US" dirty="0" smtClean="0">
                <a:latin typeface="Huawei Sans" panose="020C0503030203020204" pitchFamily="34" charset="0"/>
              </a:rPr>
              <a:t>any </a:t>
            </a:r>
            <a:r>
              <a:rPr dirty="0" smtClean="0">
                <a:latin typeface="Huawei Sans" panose="020C0503030203020204" pitchFamily="34" charset="0"/>
              </a:rPr>
              <a:t>security group corresponding to an IP address, </a:t>
            </a:r>
            <a:r>
              <a:rPr lang="en-US" dirty="0" smtClean="0">
                <a:latin typeface="Huawei Sans" panose="020C0503030203020204" pitchFamily="34" charset="0"/>
              </a:rPr>
              <a:t>it </a:t>
            </a:r>
            <a:r>
              <a:rPr dirty="0" smtClean="0">
                <a:latin typeface="Huawei Sans" panose="020C0503030203020204" pitchFamily="34" charset="0"/>
              </a:rPr>
              <a:t>considers that the IP address belongs to </a:t>
            </a:r>
            <a:r>
              <a:rPr lang="en-US" dirty="0" smtClean="0">
                <a:latin typeface="Huawei Sans" panose="020C0503030203020204" pitchFamily="34" charset="0"/>
              </a:rPr>
              <a:t>the</a:t>
            </a:r>
            <a:r>
              <a:rPr dirty="0" smtClean="0">
                <a:latin typeface="Huawei Sans" panose="020C0503030203020204" pitchFamily="34" charset="0"/>
              </a:rPr>
              <a:t> default </a:t>
            </a:r>
            <a:r>
              <a:rPr lang="en-US" dirty="0" smtClean="0">
                <a:latin typeface="Huawei Sans" panose="020C0503030203020204" pitchFamily="34" charset="0"/>
              </a:rPr>
              <a:t>security group named </a:t>
            </a:r>
            <a:r>
              <a:rPr b="1" dirty="0" smtClean="0">
                <a:latin typeface="Huawei Sans" panose="020C0503030203020204" pitchFamily="34" charset="0"/>
              </a:rPr>
              <a:t>unknown</a:t>
            </a:r>
            <a:r>
              <a:rPr lang="en-US" b="0" dirty="0" smtClean="0">
                <a:latin typeface="Huawei Sans" panose="020C0503030203020204" pitchFamily="34" charset="0"/>
              </a:rPr>
              <a:t>,</a:t>
            </a:r>
            <a:r>
              <a:rPr b="1" dirty="0" smtClean="0">
                <a:latin typeface="Huawei Sans" panose="020C0503030203020204" pitchFamily="34" charset="0"/>
              </a:rPr>
              <a:t> </a:t>
            </a:r>
            <a:r>
              <a:rPr dirty="0" smtClean="0">
                <a:latin typeface="Huawei Sans" panose="020C0503030203020204" pitchFamily="34" charset="0"/>
              </a:rPr>
              <a:t>and </a:t>
            </a:r>
            <a:r>
              <a:rPr lang="en-US" dirty="0" smtClean="0">
                <a:latin typeface="Huawei Sans" panose="020C0503030203020204" pitchFamily="34" charset="0"/>
              </a:rPr>
              <a:t>enforces </a:t>
            </a:r>
            <a:r>
              <a:rPr dirty="0" smtClean="0">
                <a:latin typeface="Huawei Sans" panose="020C0503030203020204" pitchFamily="34" charset="0"/>
              </a:rPr>
              <a:t>the </a:t>
            </a:r>
            <a:r>
              <a:rPr lang="en-US" dirty="0" smtClean="0">
                <a:latin typeface="Huawei Sans" panose="020C0503030203020204" pitchFamily="34" charset="0"/>
              </a:rPr>
              <a:t>matching </a:t>
            </a:r>
            <a:r>
              <a:rPr dirty="0" smtClean="0">
                <a:latin typeface="Huawei Sans" panose="020C0503030203020204" pitchFamily="34" charset="0"/>
              </a:rPr>
              <a:t>security group policy (default policy</a:t>
            </a:r>
            <a:r>
              <a:rPr lang="en-US" dirty="0" smtClean="0">
                <a:latin typeface="Huawei Sans" panose="020C0503030203020204" pitchFamily="34" charset="0"/>
              </a:rPr>
              <a:t>:</a:t>
            </a:r>
            <a:r>
              <a:rPr dirty="0" smtClean="0">
                <a:latin typeface="Huawei Sans" panose="020C0503030203020204" pitchFamily="34" charset="0"/>
              </a:rPr>
              <a:t> permit).</a:t>
            </a:r>
            <a:endParaRPr lang="en-US" altLang="zh-CN" dirty="0" smtClean="0">
              <a:latin typeface="Huawei Sans" panose="020C0503030203020204" pitchFamily="34" charset="0"/>
            </a:endParaRPr>
          </a:p>
          <a:p>
            <a:pPr>
              <a:lnSpc>
                <a:spcPct val="100000"/>
              </a:lnSpc>
            </a:pPr>
            <a:r>
              <a:rPr dirty="0" smtClean="0">
                <a:latin typeface="Huawei Sans" panose="020C0503030203020204" pitchFamily="34" charset="0"/>
              </a:rPr>
              <a:t>The</a:t>
            </a:r>
            <a:r>
              <a:rPr baseline="0" dirty="0" smtClean="0">
                <a:latin typeface="Huawei Sans" panose="020C0503030203020204" pitchFamily="34" charset="0"/>
              </a:rPr>
              <a:t> following uses the traffic </a:t>
            </a:r>
            <a:r>
              <a:rPr lang="en-US" altLang="zh-CN" dirty="0" smtClean="0">
                <a:latin typeface="Huawei Sans" panose="020C0503030203020204" pitchFamily="34" charset="0"/>
              </a:rPr>
              <a:t>from the sales group to the server group as an example to describe</a:t>
            </a:r>
            <a:r>
              <a:rPr lang="en-US" altLang="zh-CN" baseline="0" dirty="0" smtClean="0">
                <a:latin typeface="Huawei Sans" panose="020C0503030203020204" pitchFamily="34" charset="0"/>
              </a:rPr>
              <a:t> policy matching in the </a:t>
            </a:r>
            <a:r>
              <a:rPr dirty="0" smtClean="0">
                <a:latin typeface="Huawei Sans" panose="020C0503030203020204" pitchFamily="34" charset="0"/>
              </a:rPr>
              <a:t>policy control matrix:</a:t>
            </a:r>
            <a:endParaRPr lang="en-US" altLang="zh-CN" dirty="0" smtClean="0">
              <a:latin typeface="Huawei Sans" panose="020C0503030203020204" pitchFamily="34" charset="0"/>
            </a:endParaRPr>
          </a:p>
          <a:p>
            <a:pPr marL="360363" lvl="1" indent="-179388">
              <a:lnSpc>
                <a:spcPct val="100000"/>
              </a:lnSpc>
            </a:pPr>
            <a:r>
              <a:rPr dirty="0" smtClean="0">
                <a:latin typeface="Huawei Sans" panose="020C0503030203020204" pitchFamily="34" charset="0"/>
              </a:rPr>
              <a:t>The </a:t>
            </a:r>
            <a:r>
              <a:rPr lang="en-US" dirty="0" smtClean="0">
                <a:latin typeface="Huawei Sans" panose="020C0503030203020204" pitchFamily="34" charset="0"/>
              </a:rPr>
              <a:t>device</a:t>
            </a:r>
            <a:r>
              <a:rPr lang="en-US" baseline="0" dirty="0" smtClean="0">
                <a:latin typeface="Huawei Sans" panose="020C0503030203020204" pitchFamily="34" charset="0"/>
              </a:rPr>
              <a:t> (policy enforcement point) </a:t>
            </a:r>
            <a:r>
              <a:rPr dirty="0" smtClean="0">
                <a:latin typeface="Huawei Sans" panose="020C0503030203020204" pitchFamily="34" charset="0"/>
              </a:rPr>
              <a:t>first </a:t>
            </a:r>
            <a:r>
              <a:rPr lang="en-US" dirty="0" smtClean="0">
                <a:latin typeface="Huawei Sans" panose="020C0503030203020204" pitchFamily="34" charset="0"/>
              </a:rPr>
              <a:t>searches for </a:t>
            </a:r>
            <a:r>
              <a:rPr dirty="0" smtClean="0">
                <a:latin typeface="Huawei Sans" panose="020C0503030203020204" pitchFamily="34" charset="0"/>
              </a:rPr>
              <a:t>the policy </a:t>
            </a:r>
            <a:r>
              <a:rPr lang="en-US" dirty="0" smtClean="0">
                <a:latin typeface="Huawei Sans" panose="020C0503030203020204" pitchFamily="34" charset="0"/>
              </a:rPr>
              <a:t>of controlling</a:t>
            </a:r>
            <a:r>
              <a:rPr lang="en-US" baseline="0" dirty="0" smtClean="0">
                <a:latin typeface="Huawei Sans" panose="020C0503030203020204" pitchFamily="34" charset="0"/>
              </a:rPr>
              <a:t> access </a:t>
            </a:r>
            <a:r>
              <a:rPr dirty="0" smtClean="0">
                <a:latin typeface="Huawei Sans" panose="020C0503030203020204" pitchFamily="34" charset="0"/>
              </a:rPr>
              <a:t>from the sales group to the server group. If </a:t>
            </a:r>
            <a:r>
              <a:rPr lang="en-US" dirty="0" smtClean="0">
                <a:latin typeface="Huawei Sans" panose="020C0503030203020204" pitchFamily="34" charset="0"/>
              </a:rPr>
              <a:t>no such</a:t>
            </a:r>
            <a:r>
              <a:rPr lang="en-US" baseline="0" dirty="0" smtClean="0">
                <a:latin typeface="Huawei Sans" panose="020C0503030203020204" pitchFamily="34" charset="0"/>
              </a:rPr>
              <a:t> inter-group policy is found in </a:t>
            </a:r>
            <a:r>
              <a:rPr dirty="0" smtClean="0">
                <a:latin typeface="Huawei Sans" panose="020C0503030203020204" pitchFamily="34" charset="0"/>
              </a:rPr>
              <a:t>the policy control matrix, the </a:t>
            </a:r>
            <a:r>
              <a:rPr lang="en-US" dirty="0" smtClean="0">
                <a:latin typeface="Huawei Sans" panose="020C0503030203020204" pitchFamily="34" charset="0"/>
              </a:rPr>
              <a:t>device </a:t>
            </a:r>
            <a:r>
              <a:rPr dirty="0" smtClean="0">
                <a:latin typeface="Huawei Sans" panose="020C0503030203020204" pitchFamily="34" charset="0"/>
              </a:rPr>
              <a:t>continues</a:t>
            </a:r>
            <a:r>
              <a:rPr lang="en-US" dirty="0" smtClean="0">
                <a:latin typeface="Huawei Sans" panose="020C0503030203020204" pitchFamily="34" charset="0"/>
              </a:rPr>
              <a:t> matching policies</a:t>
            </a:r>
            <a:r>
              <a:rPr dirty="0" smtClean="0">
                <a:latin typeface="Huawei Sans" panose="020C0503030203020204" pitchFamily="34" charset="0"/>
              </a:rPr>
              <a:t>.</a:t>
            </a:r>
          </a:p>
          <a:p>
            <a:pPr marL="360363" marR="0" lvl="1" indent="-179388" algn="l" defTabSz="1219304" rtl="0" eaLnBrk="1" fontAlgn="ctr" latinLnBrk="0" hangingPunct="1">
              <a:lnSpc>
                <a:spcPct val="100000"/>
              </a:lnSpc>
              <a:spcBef>
                <a:spcPts val="0"/>
              </a:spcBef>
              <a:spcAft>
                <a:spcPts val="600"/>
              </a:spcAft>
              <a:buClrTx/>
              <a:buSzTx/>
              <a:buFont typeface="Huawei Sans" panose="020C0503030203020204" pitchFamily="34" charset="0"/>
              <a:buChar char="▫"/>
              <a:tabLst/>
              <a:defRPr/>
            </a:pPr>
            <a:r>
              <a:rPr dirty="0" smtClean="0">
                <a:latin typeface="Huawei Sans" panose="020C0503030203020204" pitchFamily="34" charset="0"/>
              </a:rPr>
              <a:t>The</a:t>
            </a:r>
            <a:r>
              <a:rPr lang="en-US" dirty="0" smtClean="0">
                <a:latin typeface="Huawei Sans" panose="020C0503030203020204" pitchFamily="34" charset="0"/>
              </a:rPr>
              <a:t> </a:t>
            </a:r>
            <a:r>
              <a:rPr lang="en-US" altLang="zh-CN" dirty="0" smtClean="0">
                <a:latin typeface="Huawei Sans" panose="020C0503030203020204" pitchFamily="34" charset="0"/>
              </a:rPr>
              <a:t>device then</a:t>
            </a:r>
            <a:r>
              <a:rPr lang="en-US" altLang="zh-CN" baseline="0" dirty="0" smtClean="0">
                <a:latin typeface="Huawei Sans" panose="020C0503030203020204" pitchFamily="34" charset="0"/>
              </a:rPr>
              <a:t> searches for the policy of controlling access from the sales group to the </a:t>
            </a:r>
            <a:r>
              <a:rPr lang="en-US" altLang="zh-CN" b="1" baseline="0" dirty="0" smtClean="0">
                <a:latin typeface="Huawei Sans" panose="020C0503030203020204" pitchFamily="34" charset="0"/>
              </a:rPr>
              <a:t>any </a:t>
            </a:r>
            <a:r>
              <a:rPr lang="en-US" altLang="zh-CN" baseline="0" dirty="0" smtClean="0">
                <a:latin typeface="Huawei Sans" panose="020C0503030203020204" pitchFamily="34" charset="0"/>
              </a:rPr>
              <a:t>group. </a:t>
            </a:r>
            <a:r>
              <a:rPr lang="en-US" altLang="zh-CN" dirty="0" smtClean="0">
                <a:latin typeface="Huawei Sans" panose="020C0503030203020204" pitchFamily="34" charset="0"/>
              </a:rPr>
              <a:t>If no such</a:t>
            </a:r>
            <a:r>
              <a:rPr lang="en-US" altLang="zh-CN" baseline="0" dirty="0" smtClean="0">
                <a:latin typeface="Huawei Sans" panose="020C0503030203020204" pitchFamily="34" charset="0"/>
              </a:rPr>
              <a:t> inter-group policy is found in </a:t>
            </a:r>
            <a:r>
              <a:rPr lang="en-US" altLang="zh-CN" dirty="0" smtClean="0">
                <a:latin typeface="Huawei Sans" panose="020C0503030203020204" pitchFamily="34" charset="0"/>
              </a:rPr>
              <a:t>the policy control matrix, the device continues matching policies.</a:t>
            </a:r>
          </a:p>
          <a:p>
            <a:pPr marL="360363" marR="0" lvl="1" indent="-179388" algn="l" defTabSz="1219304" rtl="0" eaLnBrk="1" fontAlgn="ctr" latinLnBrk="0" hangingPunct="1">
              <a:lnSpc>
                <a:spcPct val="100000"/>
              </a:lnSpc>
              <a:spcBef>
                <a:spcPts val="0"/>
              </a:spcBef>
              <a:spcAft>
                <a:spcPts val="600"/>
              </a:spcAft>
              <a:buClrTx/>
              <a:buSzTx/>
              <a:buFont typeface="Huawei Sans" panose="020C0503030203020204" pitchFamily="34" charset="0"/>
              <a:buChar char="▫"/>
              <a:tabLst/>
              <a:defRPr/>
            </a:pPr>
            <a:r>
              <a:rPr dirty="0" smtClean="0">
                <a:latin typeface="Huawei Sans" panose="020C0503030203020204" pitchFamily="34" charset="0"/>
              </a:rPr>
              <a:t>Finally, the</a:t>
            </a:r>
            <a:r>
              <a:rPr lang="en-US" dirty="0" smtClean="0">
                <a:latin typeface="Huawei Sans" panose="020C0503030203020204" pitchFamily="34" charset="0"/>
              </a:rPr>
              <a:t> device matches traffic with the </a:t>
            </a:r>
            <a:r>
              <a:rPr dirty="0" smtClean="0">
                <a:latin typeface="Huawei Sans" panose="020C0503030203020204" pitchFamily="34" charset="0"/>
              </a:rPr>
              <a:t>policy </a:t>
            </a:r>
            <a:r>
              <a:rPr lang="en-US" dirty="0" smtClean="0">
                <a:latin typeface="Huawei Sans" panose="020C0503030203020204" pitchFamily="34" charset="0"/>
              </a:rPr>
              <a:t>of controlling access </a:t>
            </a:r>
            <a:r>
              <a:rPr dirty="0" smtClean="0">
                <a:latin typeface="Huawei Sans" panose="020C0503030203020204" pitchFamily="34" charset="0"/>
              </a:rPr>
              <a:t>from </a:t>
            </a:r>
            <a:r>
              <a:rPr lang="en-US" dirty="0" smtClean="0">
                <a:latin typeface="Huawei Sans" panose="020C0503030203020204" pitchFamily="34" charset="0"/>
              </a:rPr>
              <a:t>the </a:t>
            </a:r>
            <a:r>
              <a:rPr b="1" dirty="0" smtClean="0">
                <a:latin typeface="Huawei Sans" panose="020C0503030203020204" pitchFamily="34" charset="0"/>
              </a:rPr>
              <a:t>any </a:t>
            </a:r>
            <a:r>
              <a:rPr dirty="0" smtClean="0">
                <a:latin typeface="Huawei Sans" panose="020C0503030203020204" pitchFamily="34" charset="0"/>
              </a:rPr>
              <a:t>group to </a:t>
            </a:r>
            <a:r>
              <a:rPr lang="en-US" dirty="0" smtClean="0">
                <a:latin typeface="Huawei Sans" panose="020C0503030203020204" pitchFamily="34" charset="0"/>
              </a:rPr>
              <a:t>the </a:t>
            </a:r>
            <a:r>
              <a:rPr b="1" dirty="0" smtClean="0">
                <a:latin typeface="Huawei Sans" panose="020C0503030203020204" pitchFamily="34" charset="0"/>
              </a:rPr>
              <a:t>any </a:t>
            </a:r>
            <a:r>
              <a:rPr dirty="0" smtClean="0">
                <a:latin typeface="Huawei Sans" panose="020C0503030203020204" pitchFamily="34" charset="0"/>
              </a:rPr>
              <a:t>group. By default, </a:t>
            </a:r>
            <a:r>
              <a:rPr lang="en-US" dirty="0" smtClean="0">
                <a:latin typeface="Huawei Sans" panose="020C0503030203020204" pitchFamily="34" charset="0"/>
              </a:rPr>
              <a:t>this</a:t>
            </a:r>
            <a:r>
              <a:rPr lang="en-US" baseline="0" dirty="0" smtClean="0">
                <a:latin typeface="Huawei Sans" panose="020C0503030203020204" pitchFamily="34" charset="0"/>
              </a:rPr>
              <a:t> policy exists in the </a:t>
            </a:r>
            <a:r>
              <a:rPr dirty="0" smtClean="0">
                <a:latin typeface="Huawei Sans" panose="020C0503030203020204" pitchFamily="34" charset="0"/>
              </a:rPr>
              <a:t>policy control matrix and </a:t>
            </a:r>
            <a:r>
              <a:rPr lang="en-US" dirty="0" smtClean="0">
                <a:latin typeface="Huawei Sans" panose="020C0503030203020204" pitchFamily="34" charset="0"/>
              </a:rPr>
              <a:t>defines </a:t>
            </a:r>
            <a:r>
              <a:rPr dirty="0" smtClean="0">
                <a:latin typeface="Huawei Sans" panose="020C0503030203020204" pitchFamily="34" charset="0"/>
              </a:rPr>
              <a:t>the permit</a:t>
            </a:r>
            <a:r>
              <a:rPr lang="en-US" dirty="0" smtClean="0">
                <a:latin typeface="Huawei Sans" panose="020C0503030203020204" pitchFamily="34" charset="0"/>
              </a:rPr>
              <a:t> action</a:t>
            </a:r>
            <a:r>
              <a:rPr dirty="0" smtClean="0">
                <a:latin typeface="Huawei Sans" panose="020C0503030203020204" pitchFamily="34" charset="0"/>
              </a:rPr>
              <a:t>. That is, traffic is permitted by default</a:t>
            </a:r>
            <a:r>
              <a:rPr lang="en-US" dirty="0" smtClean="0">
                <a:latin typeface="Huawei Sans" panose="020C0503030203020204" pitchFamily="34" charset="0"/>
              </a:rPr>
              <a:t> if </a:t>
            </a:r>
            <a:r>
              <a:rPr lang="en-US" altLang="zh-CN" dirty="0" smtClean="0">
                <a:latin typeface="Huawei Sans" panose="020C0503030203020204" pitchFamily="34" charset="0"/>
              </a:rPr>
              <a:t>no policy is matched</a:t>
            </a:r>
            <a:r>
              <a:rPr dirty="0" smtClean="0">
                <a:latin typeface="Huawei Sans" panose="020C0503030203020204" pitchFamily="34" charset="0"/>
              </a:rPr>
              <a:t>.</a:t>
            </a:r>
          </a:p>
          <a:p>
            <a:pPr lvl="1">
              <a:lnSpc>
                <a:spcPct val="100000"/>
              </a:lnSpc>
            </a:pPr>
            <a:endParaRPr lang="en-US" altLang="zh-CN" dirty="0" smtClean="0">
              <a:latin typeface="Huawei Sans" panose="020C0503030203020204" pitchFamily="34" charset="0"/>
            </a:endParaRPr>
          </a:p>
          <a:p>
            <a:pPr>
              <a:lnSpc>
                <a:spcPct val="100000"/>
              </a:lnSpc>
            </a:pP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6987391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smtClean="0">
                <a:latin typeface="Huawei Sans" panose="020C0503030203020204" pitchFamily="34" charset="0"/>
              </a:rPr>
              <a:t>A policy </a:t>
            </a:r>
            <a:r>
              <a:rPr dirty="0">
                <a:latin typeface="Huawei Sans" panose="020C0503030203020204" pitchFamily="34" charset="0"/>
              </a:rPr>
              <a:t>enforcement </a:t>
            </a:r>
            <a:r>
              <a:rPr dirty="0" smtClean="0">
                <a:latin typeface="Huawei Sans" panose="020C0503030203020204" pitchFamily="34" charset="0"/>
              </a:rPr>
              <a:t>point can obtain IP-security </a:t>
            </a:r>
            <a:r>
              <a:rPr lang="en-US" dirty="0" smtClean="0">
                <a:latin typeface="Huawei Sans" panose="020C0503030203020204" pitchFamily="34" charset="0"/>
              </a:rPr>
              <a:t>group entries in either of the following ways</a:t>
            </a:r>
            <a:r>
              <a:rPr dirty="0" smtClean="0">
                <a:latin typeface="Huawei Sans" panose="020C0503030203020204" pitchFamily="34" charset="0"/>
              </a:rPr>
              <a:t>:</a:t>
            </a:r>
            <a:endParaRPr lang="en-US" altLang="zh-CN" dirty="0" smtClean="0">
              <a:latin typeface="Huawei Sans" panose="020C0503030203020204" pitchFamily="34" charset="0"/>
            </a:endParaRPr>
          </a:p>
          <a:p>
            <a:pPr marL="360363" lvl="1" indent="-179388"/>
            <a:r>
              <a:rPr lang="en-US" dirty="0" smtClean="0">
                <a:latin typeface="Huawei Sans" panose="020C0503030203020204" pitchFamily="34" charset="0"/>
              </a:rPr>
              <a:t>The policy enforcement</a:t>
            </a:r>
            <a:r>
              <a:rPr lang="en-US" baseline="0" dirty="0" smtClean="0">
                <a:latin typeface="Huawei Sans" panose="020C0503030203020204" pitchFamily="34" charset="0"/>
              </a:rPr>
              <a:t> point </a:t>
            </a:r>
            <a:r>
              <a:rPr lang="en-US" dirty="0" smtClean="0">
                <a:latin typeface="Huawei Sans" panose="020C0503030203020204" pitchFamily="34" charset="0"/>
              </a:rPr>
              <a:t>obtains IP-security group entries during user authentication when</a:t>
            </a:r>
            <a:r>
              <a:rPr lang="en-US" baseline="0" dirty="0" smtClean="0">
                <a:latin typeface="Huawei Sans" panose="020C0503030203020204" pitchFamily="34" charset="0"/>
              </a:rPr>
              <a:t> it is located on the same device as the authentication point.</a:t>
            </a:r>
            <a:endParaRPr lang="en-US" dirty="0" smtClean="0">
              <a:latin typeface="Huawei Sans" panose="020C0503030203020204" pitchFamily="34" charset="0"/>
            </a:endParaRPr>
          </a:p>
          <a:p>
            <a:pPr marL="360363" lvl="1" indent="-179388"/>
            <a:r>
              <a:rPr dirty="0" err="1" smtClean="0">
                <a:latin typeface="Huawei Sans" panose="020C0503030203020204" pitchFamily="34" charset="0"/>
              </a:rPr>
              <a:t>iMaster</a:t>
            </a:r>
            <a:r>
              <a:rPr dirty="0" smtClean="0">
                <a:latin typeface="Huawei Sans" panose="020C0503030203020204" pitchFamily="34" charset="0"/>
              </a:rPr>
              <a:t> </a:t>
            </a:r>
            <a:r>
              <a:rPr dirty="0">
                <a:latin typeface="Huawei Sans" panose="020C0503030203020204" pitchFamily="34" charset="0"/>
              </a:rPr>
              <a:t>NCE-Campus </a:t>
            </a:r>
            <a:r>
              <a:rPr dirty="0" smtClean="0">
                <a:latin typeface="Huawei Sans" panose="020C0503030203020204" pitchFamily="34" charset="0"/>
              </a:rPr>
              <a:t>push</a:t>
            </a:r>
            <a:r>
              <a:rPr lang="en-US" dirty="0" smtClean="0">
                <a:latin typeface="Huawei Sans" panose="020C0503030203020204" pitchFamily="34" charset="0"/>
              </a:rPr>
              <a:t>es</a:t>
            </a:r>
            <a:r>
              <a:rPr dirty="0" smtClean="0">
                <a:latin typeface="Huawei Sans" panose="020C0503030203020204" pitchFamily="34" charset="0"/>
              </a:rPr>
              <a:t> IP-</a:t>
            </a:r>
            <a:r>
              <a:rPr lang="en-US" dirty="0" smtClean="0">
                <a:latin typeface="Huawei Sans" panose="020C0503030203020204" pitchFamily="34" charset="0"/>
              </a:rPr>
              <a:t>security</a:t>
            </a:r>
            <a:r>
              <a:rPr lang="en-US" baseline="0" dirty="0" smtClean="0">
                <a:latin typeface="Huawei Sans" panose="020C0503030203020204" pitchFamily="34" charset="0"/>
              </a:rPr>
              <a:t> </a:t>
            </a:r>
            <a:r>
              <a:rPr lang="en-US" dirty="0" smtClean="0">
                <a:latin typeface="Huawei Sans" panose="020C0503030203020204" pitchFamily="34" charset="0"/>
              </a:rPr>
              <a:t>group </a:t>
            </a:r>
            <a:r>
              <a:rPr dirty="0" smtClean="0">
                <a:latin typeface="Huawei Sans" panose="020C0503030203020204" pitchFamily="34" charset="0"/>
              </a:rPr>
              <a:t>entr</a:t>
            </a:r>
            <a:r>
              <a:rPr lang="en-US" dirty="0" smtClean="0">
                <a:latin typeface="Huawei Sans" panose="020C0503030203020204" pitchFamily="34" charset="0"/>
              </a:rPr>
              <a:t>ies</a:t>
            </a:r>
            <a:r>
              <a:rPr dirty="0" smtClean="0">
                <a:latin typeface="Huawei Sans" panose="020C0503030203020204" pitchFamily="34" charset="0"/>
              </a:rPr>
              <a:t> to </a:t>
            </a:r>
            <a:r>
              <a:rPr lang="en-US" dirty="0" smtClean="0">
                <a:latin typeface="Huawei Sans" panose="020C0503030203020204" pitchFamily="34" charset="0"/>
              </a:rPr>
              <a:t>the </a:t>
            </a:r>
            <a:r>
              <a:rPr dirty="0" smtClean="0">
                <a:latin typeface="Huawei Sans" panose="020C0503030203020204" pitchFamily="34" charset="0"/>
              </a:rPr>
              <a:t>policy </a:t>
            </a:r>
            <a:r>
              <a:rPr dirty="0">
                <a:latin typeface="Huawei Sans" panose="020C0503030203020204" pitchFamily="34" charset="0"/>
              </a:rPr>
              <a:t>enforcement point through </a:t>
            </a:r>
            <a:r>
              <a:rPr lang="en-US" dirty="0" smtClean="0">
                <a:latin typeface="Huawei Sans" panose="020C0503030203020204" pitchFamily="34" charset="0"/>
              </a:rPr>
              <a:t>an </a:t>
            </a:r>
            <a:r>
              <a:rPr dirty="0" smtClean="0">
                <a:latin typeface="Huawei Sans" panose="020C0503030203020204" pitchFamily="34" charset="0"/>
              </a:rPr>
              <a:t>HTTP</a:t>
            </a:r>
            <a:r>
              <a:rPr lang="en-US" dirty="0" smtClean="0">
                <a:latin typeface="Huawei Sans" panose="020C0503030203020204" pitchFamily="34" charset="0"/>
              </a:rPr>
              <a:t>/</a:t>
            </a:r>
            <a:r>
              <a:rPr dirty="0" smtClean="0">
                <a:latin typeface="Huawei Sans" panose="020C0503030203020204" pitchFamily="34" charset="0"/>
              </a:rPr>
              <a:t>2.0 channel.</a:t>
            </a:r>
            <a:r>
              <a:rPr lang="en-US" dirty="0" smtClean="0">
                <a:latin typeface="Huawei Sans" panose="020C0503030203020204" pitchFamily="34" charset="0"/>
              </a:rPr>
              <a:t> This scenario is</a:t>
            </a:r>
            <a:r>
              <a:rPr lang="en-US" baseline="0" dirty="0" smtClean="0">
                <a:latin typeface="Huawei Sans" panose="020C0503030203020204" pitchFamily="34" charset="0"/>
              </a:rPr>
              <a:t> known as IP-security group entry subscription.</a:t>
            </a:r>
            <a:endParaRPr dirty="0">
              <a:latin typeface="Huawei Sans" panose="020C0503030203020204" pitchFamily="34" charset="0"/>
            </a:endParaRPr>
          </a:p>
          <a:p>
            <a:r>
              <a:rPr dirty="0" smtClean="0">
                <a:latin typeface="Huawei Sans" panose="020C0503030203020204" pitchFamily="34" charset="0"/>
              </a:rPr>
              <a:t>In the IP-security </a:t>
            </a:r>
            <a:r>
              <a:rPr lang="en-US" dirty="0" smtClean="0">
                <a:latin typeface="Huawei Sans" panose="020C0503030203020204" pitchFamily="34" charset="0"/>
              </a:rPr>
              <a:t>group </a:t>
            </a:r>
            <a:r>
              <a:rPr dirty="0" smtClean="0">
                <a:latin typeface="Huawei Sans" panose="020C0503030203020204" pitchFamily="34" charset="0"/>
              </a:rPr>
              <a:t>entry </a:t>
            </a:r>
            <a:r>
              <a:rPr dirty="0">
                <a:latin typeface="Huawei Sans" panose="020C0503030203020204" pitchFamily="34" charset="0"/>
              </a:rPr>
              <a:t>subscription </a:t>
            </a:r>
            <a:r>
              <a:rPr dirty="0" smtClean="0">
                <a:latin typeface="Huawei Sans" panose="020C0503030203020204" pitchFamily="34" charset="0"/>
              </a:rPr>
              <a:t>scenario, </a:t>
            </a:r>
            <a:r>
              <a:rPr dirty="0" err="1" smtClean="0">
                <a:latin typeface="Huawei Sans" panose="020C0503030203020204" pitchFamily="34" charset="0"/>
              </a:rPr>
              <a:t>iMaster</a:t>
            </a:r>
            <a:r>
              <a:rPr dirty="0" smtClean="0">
                <a:latin typeface="Huawei Sans" panose="020C0503030203020204" pitchFamily="34" charset="0"/>
              </a:rPr>
              <a:t> </a:t>
            </a:r>
            <a:r>
              <a:rPr dirty="0">
                <a:latin typeface="Huawei Sans" panose="020C0503030203020204" pitchFamily="34" charset="0"/>
              </a:rPr>
              <a:t>NCE-Campus </a:t>
            </a:r>
            <a:r>
              <a:rPr dirty="0" smtClean="0">
                <a:latin typeface="Huawei Sans" panose="020C0503030203020204" pitchFamily="34" charset="0"/>
              </a:rPr>
              <a:t>must have </a:t>
            </a:r>
            <a:r>
              <a:rPr lang="en-US" altLang="zh-CN" dirty="0" smtClean="0">
                <a:latin typeface="Huawei Sans" panose="020C0503030203020204" pitchFamily="34" charset="0"/>
              </a:rPr>
              <a:t>already </a:t>
            </a:r>
            <a:r>
              <a:rPr dirty="0" smtClean="0">
                <a:latin typeface="Huawei Sans" panose="020C0503030203020204" pitchFamily="34" charset="0"/>
              </a:rPr>
              <a:t>generated IP-security group entries</a:t>
            </a:r>
            <a:r>
              <a:rPr baseline="0" dirty="0" smtClean="0">
                <a:latin typeface="Huawei Sans" panose="020C0503030203020204" pitchFamily="34" charset="0"/>
              </a:rPr>
              <a:t> during </a:t>
            </a:r>
            <a:r>
              <a:rPr dirty="0" smtClean="0">
                <a:latin typeface="Huawei Sans" panose="020C0503030203020204" pitchFamily="34" charset="0"/>
              </a:rPr>
              <a:t>user </a:t>
            </a:r>
            <a:r>
              <a:rPr dirty="0">
                <a:latin typeface="Huawei Sans" panose="020C0503030203020204" pitchFamily="34" charset="0"/>
              </a:rPr>
              <a:t>authentication. </a:t>
            </a:r>
            <a:r>
              <a:rPr dirty="0" smtClean="0">
                <a:latin typeface="Huawei Sans" panose="020C0503030203020204" pitchFamily="34" charset="0"/>
              </a:rPr>
              <a:t>Therefore</a:t>
            </a:r>
            <a:r>
              <a:rPr dirty="0">
                <a:latin typeface="Huawei Sans" panose="020C0503030203020204" pitchFamily="34" charset="0"/>
              </a:rPr>
              <a:t>, </a:t>
            </a:r>
            <a:r>
              <a:rPr dirty="0" smtClean="0">
                <a:latin typeface="Huawei Sans" panose="020C0503030203020204" pitchFamily="34" charset="0"/>
              </a:rPr>
              <a:t>IP-security group entry </a:t>
            </a:r>
            <a:r>
              <a:rPr dirty="0">
                <a:latin typeface="Huawei Sans" panose="020C0503030203020204" pitchFamily="34" charset="0"/>
              </a:rPr>
              <a:t>subscription </a:t>
            </a:r>
            <a:r>
              <a:rPr dirty="0" smtClean="0">
                <a:latin typeface="Huawei Sans" panose="020C0503030203020204" pitchFamily="34" charset="0"/>
              </a:rPr>
              <a:t>has the following requirements:</a:t>
            </a:r>
            <a:endParaRPr dirty="0">
              <a:latin typeface="Huawei Sans" panose="020C0503030203020204" pitchFamily="34" charset="0"/>
            </a:endParaRPr>
          </a:p>
          <a:p>
            <a:pPr marL="360363" lvl="1" indent="-179388"/>
            <a:r>
              <a:rPr dirty="0" err="1">
                <a:latin typeface="Huawei Sans" panose="020C0503030203020204" pitchFamily="34" charset="0"/>
              </a:rPr>
              <a:t>iMaster</a:t>
            </a:r>
            <a:r>
              <a:rPr dirty="0">
                <a:latin typeface="Huawei Sans" panose="020C0503030203020204" pitchFamily="34" charset="0"/>
              </a:rPr>
              <a:t> NCE-Campus functions as the </a:t>
            </a:r>
            <a:r>
              <a:rPr lang="en-US" altLang="zh-CN" dirty="0" smtClean="0">
                <a:latin typeface="Huawei Sans" panose="020C0503030203020204" pitchFamily="34" charset="0"/>
              </a:rPr>
              <a:t>RADIUS </a:t>
            </a:r>
            <a:r>
              <a:rPr dirty="0" smtClean="0">
                <a:latin typeface="Huawei Sans" panose="020C0503030203020204" pitchFamily="34" charset="0"/>
              </a:rPr>
              <a:t>server</a:t>
            </a:r>
            <a:r>
              <a:rPr lang="en-US" dirty="0" smtClean="0">
                <a:latin typeface="Huawei Sans" panose="020C0503030203020204" pitchFamily="34" charset="0"/>
              </a:rPr>
              <a:t> to</a:t>
            </a:r>
            <a:r>
              <a:rPr lang="en-US" baseline="0" dirty="0" smtClean="0">
                <a:latin typeface="Huawei Sans" panose="020C0503030203020204" pitchFamily="34" charset="0"/>
              </a:rPr>
              <a:t> perform end user authentication</a:t>
            </a:r>
            <a:r>
              <a:rPr dirty="0" smtClean="0">
                <a:latin typeface="Huawei Sans" panose="020C0503030203020204" pitchFamily="34" charset="0"/>
              </a:rPr>
              <a:t>. </a:t>
            </a:r>
            <a:r>
              <a:rPr lang="en-US" dirty="0" smtClean="0">
                <a:latin typeface="Huawei Sans" panose="020C0503030203020204" pitchFamily="34" charset="0"/>
              </a:rPr>
              <a:t>In</a:t>
            </a:r>
            <a:r>
              <a:rPr lang="en-US" baseline="0" dirty="0" smtClean="0">
                <a:latin typeface="Huawei Sans" panose="020C0503030203020204" pitchFamily="34" charset="0"/>
              </a:rPr>
              <a:t> this way, it can generate IP-security group entries during user authentication, and synchronize the entries to the free mobility component. </a:t>
            </a:r>
          </a:p>
          <a:p>
            <a:pPr marL="360363" lvl="1" indent="-179388"/>
            <a:r>
              <a:rPr dirty="0" err="1" smtClean="0">
                <a:latin typeface="Huawei Sans" panose="020C0503030203020204" pitchFamily="34" charset="0"/>
              </a:rPr>
              <a:t>iMaster</a:t>
            </a:r>
            <a:r>
              <a:rPr dirty="0" smtClean="0">
                <a:latin typeface="Huawei Sans" panose="020C0503030203020204" pitchFamily="34" charset="0"/>
              </a:rPr>
              <a:t> </a:t>
            </a:r>
            <a:r>
              <a:rPr dirty="0">
                <a:latin typeface="Huawei Sans" panose="020C0503030203020204" pitchFamily="34" charset="0"/>
              </a:rPr>
              <a:t>NCE-Campus </a:t>
            </a:r>
            <a:r>
              <a:rPr lang="en-US" dirty="0" smtClean="0">
                <a:latin typeface="Huawei Sans" panose="020C0503030203020204" pitchFamily="34" charset="0"/>
              </a:rPr>
              <a:t>functions as a </a:t>
            </a:r>
            <a:r>
              <a:rPr dirty="0" smtClean="0">
                <a:latin typeface="Huawei Sans" panose="020C0503030203020204" pitchFamily="34" charset="0"/>
              </a:rPr>
              <a:t>RADIUS relay</a:t>
            </a:r>
            <a:r>
              <a:rPr lang="en-US" dirty="0" smtClean="0">
                <a:latin typeface="Huawei Sans" panose="020C0503030203020204" pitchFamily="34" charset="0"/>
              </a:rPr>
              <a:t> agent</a:t>
            </a:r>
            <a:r>
              <a:rPr lang="en-US" baseline="0" dirty="0" smtClean="0">
                <a:latin typeface="Huawei Sans" panose="020C0503030203020204" pitchFamily="34" charset="0"/>
              </a:rPr>
              <a:t> when a</a:t>
            </a:r>
            <a:r>
              <a:rPr lang="en-US" dirty="0" smtClean="0">
                <a:latin typeface="Huawei Sans" panose="020C0503030203020204" pitchFamily="34" charset="0"/>
              </a:rPr>
              <a:t> third-party</a:t>
            </a:r>
            <a:r>
              <a:rPr lang="en-US" baseline="0" dirty="0" smtClean="0">
                <a:latin typeface="Huawei Sans" panose="020C0503030203020204" pitchFamily="34" charset="0"/>
              </a:rPr>
              <a:t> </a:t>
            </a:r>
            <a:r>
              <a:rPr lang="en-US" altLang="zh-CN" dirty="0" smtClean="0">
                <a:latin typeface="Huawei Sans" panose="020C0503030203020204" pitchFamily="34" charset="0"/>
              </a:rPr>
              <a:t>RADIUS server is used for</a:t>
            </a:r>
            <a:r>
              <a:rPr lang="en-US" altLang="zh-CN" baseline="0" dirty="0" smtClean="0">
                <a:latin typeface="Huawei Sans" panose="020C0503030203020204" pitchFamily="34" charset="0"/>
              </a:rPr>
              <a:t> user authentication. In this way, </a:t>
            </a:r>
            <a:r>
              <a:rPr lang="en-US" altLang="zh-CN" baseline="0" dirty="0" err="1" smtClean="0">
                <a:latin typeface="Huawei Sans" panose="020C0503030203020204" pitchFamily="34" charset="0"/>
              </a:rPr>
              <a:t>iMaster</a:t>
            </a:r>
            <a:r>
              <a:rPr lang="en-US" altLang="zh-CN" baseline="0" dirty="0" smtClean="0">
                <a:latin typeface="Huawei Sans" panose="020C0503030203020204" pitchFamily="34" charset="0"/>
              </a:rPr>
              <a:t> NCE-Campus can obtain security group information during the authentication process to generate IP-security group entries.</a:t>
            </a: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658444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054317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幻灯片图像占位符 16"/>
          <p:cNvSpPr>
            <a:spLocks noGrp="1" noRot="1" noChangeAspect="1"/>
          </p:cNvSpPr>
          <p:nvPr>
            <p:ph type="sldImg"/>
          </p:nvPr>
        </p:nvSpPr>
        <p:spPr>
          <a:xfrm>
            <a:off x="742950" y="717550"/>
            <a:ext cx="5557838" cy="3125788"/>
          </a:xfrm>
        </p:spPr>
      </p:sp>
      <p:sp>
        <p:nvSpPr>
          <p:cNvPr id="18" name="备注占位符 17"/>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437437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Free mobility deployment based on </a:t>
            </a:r>
            <a:r>
              <a:rPr lang="en-US" dirty="0" err="1" smtClean="0"/>
              <a:t>iMaster</a:t>
            </a:r>
            <a:r>
              <a:rPr lang="en-US" dirty="0" smtClean="0"/>
              <a:t> NCE-Campus:</a:t>
            </a:r>
            <a:endParaRPr lang="en-US" altLang="zh-CN" dirty="0" smtClean="0"/>
          </a:p>
          <a:p>
            <a:pPr lvl="1"/>
            <a:r>
              <a:rPr lang="en-US" dirty="0" smtClean="0"/>
              <a:t>Create users and security groups.</a:t>
            </a:r>
            <a:endParaRPr lang="en-US" altLang="zh-CN" dirty="0" smtClean="0"/>
          </a:p>
          <a:p>
            <a:pPr lvl="2"/>
            <a:r>
              <a:rPr lang="en-US" dirty="0" smtClean="0"/>
              <a:t>An administrator can </a:t>
            </a:r>
            <a:r>
              <a:rPr lang="en-US" altLang="zh-CN" dirty="0" smtClean="0"/>
              <a:t>define users and security groups on </a:t>
            </a:r>
            <a:r>
              <a:rPr lang="en-US" altLang="zh-CN" dirty="0" err="1" smtClean="0"/>
              <a:t>iMaster</a:t>
            </a:r>
            <a:r>
              <a:rPr lang="en-US" altLang="zh-CN" dirty="0" smtClean="0"/>
              <a:t> NCE-Campus in a unified manner. Security groups can be defined based on network services for configuring inter-group control policies</a:t>
            </a:r>
            <a:r>
              <a:rPr lang="en-US" dirty="0" smtClean="0"/>
              <a:t>.</a:t>
            </a:r>
          </a:p>
          <a:p>
            <a:pPr lvl="1"/>
            <a:r>
              <a:rPr lang="en-US" dirty="0" smtClean="0"/>
              <a:t>Define and deploy a policy control matrix.</a:t>
            </a:r>
            <a:endParaRPr lang="en-US" altLang="zh-CN" dirty="0" smtClean="0"/>
          </a:p>
          <a:p>
            <a:pPr lvl="2"/>
            <a:r>
              <a:rPr lang="en-US" dirty="0" smtClean="0"/>
              <a:t>The administrator defines inter-group policies in a policy control matrix on </a:t>
            </a:r>
            <a:r>
              <a:rPr lang="en-US" dirty="0" err="1" smtClean="0"/>
              <a:t>iMaster</a:t>
            </a:r>
            <a:r>
              <a:rPr lang="en-US" dirty="0" smtClean="0"/>
              <a:t> NCE-Campus, and delivers the policy control matrix to policy enforcement points.</a:t>
            </a:r>
          </a:p>
          <a:p>
            <a:pPr lvl="1"/>
            <a:r>
              <a:rPr lang="en-US" dirty="0" smtClean="0"/>
              <a:t>A user initiates authentication.</a:t>
            </a:r>
            <a:endParaRPr lang="en-US" altLang="zh-CN" dirty="0" smtClean="0"/>
          </a:p>
          <a:p>
            <a:pPr lvl="2"/>
            <a:r>
              <a:rPr lang="en-US" dirty="0" smtClean="0"/>
              <a:t>When a user is being authenticated, </a:t>
            </a:r>
            <a:r>
              <a:rPr lang="en-US" dirty="0" err="1" smtClean="0"/>
              <a:t>iMaster</a:t>
            </a:r>
            <a:r>
              <a:rPr lang="en-US" dirty="0" smtClean="0"/>
              <a:t> NCE-Campus associates the user with a security group based on the user login information. After the user is authenticated successfully, </a:t>
            </a:r>
            <a:r>
              <a:rPr lang="en-US" dirty="0" err="1" smtClean="0"/>
              <a:t>iMaster</a:t>
            </a:r>
            <a:r>
              <a:rPr lang="en-US" dirty="0" smtClean="0"/>
              <a:t> NCE-Campus delivers the authorization result containing the security group to which the user belongs to the authentication point. During 802.1X authentication, if a terminal has not obtained an IP address, the authentication point automatically detects the actual IP address of the user after the user is successfully authenticated and obtains an IP address, and reports the user's actual IP address to </a:t>
            </a:r>
            <a:r>
              <a:rPr lang="en-US" dirty="0" err="1" smtClean="0"/>
              <a:t>iMaster</a:t>
            </a:r>
            <a:r>
              <a:rPr lang="en-US" dirty="0" smtClean="0"/>
              <a:t> NCE-Campus. </a:t>
            </a:r>
            <a:r>
              <a:rPr lang="en-US" dirty="0" err="1" smtClean="0"/>
              <a:t>iMaster</a:t>
            </a:r>
            <a:r>
              <a:rPr lang="en-US" dirty="0" smtClean="0"/>
              <a:t> NCE-Campus collects IP addresses of all online users and synchronizes all user information to policy enforcement points.</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802351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2"/>
            <a:r>
              <a:rPr lang="en-US" altLang="zh-CN" noProof="0" smtClean="0"/>
              <a:t>If the authentication point and policy enforcement point are located on different devices, the policy enforcement point needs to obtain the mappings between user IP addresses and security groups (that is, IP-security group entries) to identify the source and destination groups of traffic during policy enforcement. Therefore, the administrator needs to subscribe to the required IP-security group entries.</a:t>
            </a:r>
          </a:p>
          <a:p>
            <a:pPr lvl="1"/>
            <a:r>
              <a:rPr lang="en-US" altLang="zh-CN" noProof="0" smtClean="0"/>
              <a:t>The user accesses network resources.</a:t>
            </a:r>
          </a:p>
          <a:p>
            <a:pPr lvl="2"/>
            <a:r>
              <a:rPr lang="en-US" altLang="zh-CN" noProof="0" smtClean="0"/>
              <a:t>A user sends service traffic. When a packet reaches the policy enforcement point, the device identifies the security groups that match the source and destination IP addresses of the packet, and enforces the corresponding inter-group policy.</a:t>
            </a:r>
            <a:endParaRPr lang="en-US" altLang="zh-CN" noProof="0"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284757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6017155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To manually specify a device as </a:t>
            </a:r>
            <a:r>
              <a:rPr dirty="0" smtClean="0">
                <a:latin typeface="Huawei Sans" panose="020C0503030203020204" pitchFamily="34" charset="0"/>
              </a:rPr>
              <a:t>a policy </a:t>
            </a:r>
            <a:r>
              <a:rPr dirty="0">
                <a:latin typeface="Huawei Sans" panose="020C0503030203020204" pitchFamily="34" charset="0"/>
              </a:rPr>
              <a:t>enforcement point managed by </a:t>
            </a:r>
            <a:r>
              <a:rPr dirty="0" err="1" smtClean="0">
                <a:latin typeface="Huawei Sans" panose="020C0503030203020204" pitchFamily="34" charset="0"/>
              </a:rPr>
              <a:t>iMaster</a:t>
            </a:r>
            <a:r>
              <a:rPr dirty="0" smtClean="0">
                <a:latin typeface="Huawei Sans" panose="020C0503030203020204" pitchFamily="34" charset="0"/>
              </a:rPr>
              <a:t> NCE-Campus, enable the free </a:t>
            </a:r>
            <a:r>
              <a:rPr dirty="0">
                <a:latin typeface="Huawei Sans" panose="020C0503030203020204" pitchFamily="34" charset="0"/>
              </a:rPr>
              <a:t>mobility </a:t>
            </a:r>
            <a:r>
              <a:rPr lang="en-US" dirty="0" smtClean="0">
                <a:latin typeface="Huawei Sans" panose="020C0503030203020204" pitchFamily="34" charset="0"/>
              </a:rPr>
              <a:t>function</a:t>
            </a:r>
            <a:r>
              <a:rPr lang="en-US" baseline="0" dirty="0" smtClean="0">
                <a:latin typeface="Huawei Sans" panose="020C0503030203020204" pitchFamily="34" charset="0"/>
              </a:rPr>
              <a:t> by running the following command:</a:t>
            </a:r>
          </a:p>
          <a:p>
            <a:pPr marL="180975" indent="0">
              <a:buNone/>
            </a:pPr>
            <a:r>
              <a:rPr lang="en-US" altLang="zh-CN" dirty="0" smtClean="0"/>
              <a:t>[HUAWEI] </a:t>
            </a:r>
            <a:r>
              <a:rPr lang="en-US" altLang="zh-CN" b="1" dirty="0" smtClean="0">
                <a:latin typeface="Huawei Sans" panose="020C0503030203020204" pitchFamily="34" charset="0"/>
              </a:rPr>
              <a:t>group-policy controller </a:t>
            </a:r>
            <a:r>
              <a:rPr lang="en-US" altLang="zh-CN" i="1" dirty="0" smtClean="0">
                <a:latin typeface="Huawei Sans" panose="020C0503030203020204" pitchFamily="34" charset="0"/>
              </a:rPr>
              <a:t>ip-address1</a:t>
            </a:r>
            <a:r>
              <a:rPr lang="en-US" altLang="zh-CN" dirty="0" smtClean="0">
                <a:latin typeface="Huawei Sans" panose="020C0503030203020204" pitchFamily="34" charset="0"/>
              </a:rPr>
              <a:t> [ </a:t>
            </a:r>
            <a:r>
              <a:rPr lang="en-US" altLang="zh-CN" i="1" dirty="0" smtClean="0">
                <a:latin typeface="Huawei Sans" panose="020C0503030203020204" pitchFamily="34" charset="0"/>
              </a:rPr>
              <a:t>port-number1</a:t>
            </a:r>
            <a:r>
              <a:rPr lang="en-US" altLang="zh-CN" dirty="0" smtClean="0">
                <a:latin typeface="Huawei Sans" panose="020C0503030203020204" pitchFamily="34" charset="0"/>
              </a:rPr>
              <a:t> ] </a:t>
            </a:r>
            <a:r>
              <a:rPr lang="en-US" altLang="zh-CN" b="1" dirty="0" smtClean="0">
                <a:latin typeface="Huawei Sans" panose="020C0503030203020204" pitchFamily="34" charset="0"/>
              </a:rPr>
              <a:t>password</a:t>
            </a:r>
            <a:r>
              <a:rPr lang="en-US" altLang="zh-CN" dirty="0" smtClean="0">
                <a:latin typeface="Huawei Sans" panose="020C0503030203020204" pitchFamily="34" charset="0"/>
              </a:rPr>
              <a:t> </a:t>
            </a:r>
            <a:r>
              <a:rPr lang="en-US" altLang="zh-CN" i="1" dirty="0" err="1" smtClean="0">
                <a:latin typeface="Huawei Sans" panose="020C0503030203020204" pitchFamily="34" charset="0"/>
              </a:rPr>
              <a:t>password</a:t>
            </a:r>
            <a:r>
              <a:rPr lang="en-US" altLang="zh-CN" dirty="0" smtClean="0">
                <a:latin typeface="Huawei Sans" panose="020C0503030203020204" pitchFamily="34" charset="0"/>
              </a:rPr>
              <a:t> [ </a:t>
            </a:r>
            <a:r>
              <a:rPr lang="en-US" altLang="zh-CN" b="1" dirty="0" err="1" smtClean="0">
                <a:latin typeface="Huawei Sans" panose="020C0503030203020204" pitchFamily="34" charset="0"/>
              </a:rPr>
              <a:t>src-ip</a:t>
            </a:r>
            <a:r>
              <a:rPr lang="en-US" altLang="zh-CN" dirty="0" smtClean="0">
                <a:latin typeface="Huawei Sans" panose="020C0503030203020204" pitchFamily="34" charset="0"/>
              </a:rPr>
              <a:t> </a:t>
            </a:r>
            <a:r>
              <a:rPr lang="en-US" altLang="zh-CN" i="1" dirty="0" smtClean="0">
                <a:latin typeface="Huawei Sans" panose="020C0503030203020204" pitchFamily="34" charset="0"/>
              </a:rPr>
              <a:t>ip-address2 </a:t>
            </a:r>
            <a:r>
              <a:rPr lang="en-US" altLang="zh-CN" dirty="0" smtClean="0">
                <a:latin typeface="Huawei Sans" panose="020C0503030203020204" pitchFamily="34" charset="0"/>
              </a:rPr>
              <a:t>] </a:t>
            </a:r>
          </a:p>
          <a:p>
            <a:pPr marL="360363" lvl="1" indent="-179388">
              <a:lnSpc>
                <a:spcPct val="90000"/>
              </a:lnSpc>
              <a:spcAft>
                <a:spcPts val="0"/>
              </a:spcAft>
            </a:pPr>
            <a:r>
              <a:rPr lang="en-US" altLang="zh-CN" i="1" dirty="0"/>
              <a:t>ip-address1</a:t>
            </a:r>
            <a:r>
              <a:rPr lang="en-US" altLang="zh-CN" dirty="0"/>
              <a:t> [ </a:t>
            </a:r>
            <a:r>
              <a:rPr lang="en-US" altLang="zh-CN" i="1" dirty="0"/>
              <a:t>port-number1</a:t>
            </a:r>
            <a:r>
              <a:rPr lang="en-US" altLang="zh-CN" dirty="0"/>
              <a:t> ]: specifies the IP address of a controller and the port number used by the device to exchange packets with the controller. If no port number is configured, the default port number 5222 is used</a:t>
            </a:r>
            <a:r>
              <a:rPr lang="en-US" altLang="zh-CN" dirty="0" smtClean="0"/>
              <a:t>.</a:t>
            </a:r>
          </a:p>
          <a:p>
            <a:pPr marL="360363" lvl="1" indent="-179388">
              <a:lnSpc>
                <a:spcPct val="90000"/>
              </a:lnSpc>
              <a:spcAft>
                <a:spcPts val="0"/>
              </a:spcAft>
            </a:pPr>
            <a:r>
              <a:rPr lang="en-US" altLang="zh-CN" b="1" dirty="0"/>
              <a:t>password</a:t>
            </a:r>
            <a:r>
              <a:rPr lang="en-US" altLang="zh-CN" dirty="0"/>
              <a:t> </a:t>
            </a:r>
            <a:r>
              <a:rPr lang="en-US" altLang="zh-CN" i="1" dirty="0" err="1"/>
              <a:t>password</a:t>
            </a:r>
            <a:r>
              <a:rPr lang="en-US" altLang="zh-CN" dirty="0"/>
              <a:t>: specifies the password used by the device to connect to the controller. The password configured on the device must be the same as that configured on the </a:t>
            </a:r>
            <a:r>
              <a:rPr lang="en-US" altLang="zh-CN" dirty="0" smtClean="0"/>
              <a:t>controller.</a:t>
            </a:r>
          </a:p>
          <a:p>
            <a:pPr marL="360363" lvl="1" indent="-179388">
              <a:lnSpc>
                <a:spcPct val="90000"/>
              </a:lnSpc>
              <a:spcAft>
                <a:spcPts val="0"/>
              </a:spcAft>
            </a:pPr>
            <a:r>
              <a:rPr lang="en-US" altLang="zh-CN" b="1" dirty="0" err="1"/>
              <a:t>src-ip</a:t>
            </a:r>
            <a:r>
              <a:rPr lang="en-US" altLang="zh-CN" dirty="0"/>
              <a:t> </a:t>
            </a:r>
            <a:r>
              <a:rPr lang="en-US" altLang="zh-CN" i="1" dirty="0"/>
              <a:t>ip-address2</a:t>
            </a:r>
            <a:r>
              <a:rPr lang="en-US" altLang="zh-CN" dirty="0"/>
              <a:t>: specifies the source IP address used by the device to communicate with the controller. If this parameter is not configured, the device selects one of its own IP addresses to communicate with the controller.</a:t>
            </a:r>
          </a:p>
          <a:p>
            <a:pPr marL="360363" lvl="1" indent="-179388">
              <a:lnSpc>
                <a:spcPct val="90000"/>
              </a:lnSpc>
              <a:spcAft>
                <a:spcPts val="0"/>
              </a:spcAft>
            </a:pPr>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33629320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830068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8769263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5237341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495817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7043975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a:lnSpc>
                <a:spcPct val="110000"/>
              </a:lnSpc>
            </a:pPr>
            <a:r>
              <a:rPr dirty="0" smtClean="0">
                <a:latin typeface="Huawei Sans" panose="020C0503030203020204" pitchFamily="34" charset="0"/>
              </a:rPr>
              <a:t>A security group policy reflects whether two security groups can communicate with each other. </a:t>
            </a:r>
            <a:r>
              <a:rPr lang="en-US"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The administrator can configure policies </a:t>
            </a:r>
            <a:r>
              <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to permit or deny </a:t>
            </a:r>
            <a:r>
              <a:rPr lang="en-US"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communication between every two security groups in a policy control matrix on </a:t>
            </a:r>
            <a:r>
              <a:rPr lang="en-US" altLang="zh-CN" sz="1100" kern="1200" baseline="0" dirty="0" err="1" smtClean="0">
                <a:solidFill>
                  <a:schemeClr val="tx1"/>
                </a:solidFill>
                <a:effectLst/>
                <a:latin typeface="Huawei Sans" panose="020C0503030203020204" pitchFamily="34" charset="0"/>
                <a:ea typeface="方正兰亭黑简体" panose="02000000000000000000" pitchFamily="2" charset="-122"/>
                <a:cs typeface="+mn-cs"/>
              </a:rPr>
              <a:t>iMaster</a:t>
            </a:r>
            <a:r>
              <a:rPr lang="en-US"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 NCE-Campus.</a:t>
            </a:r>
            <a:r>
              <a:rPr dirty="0" smtClean="0">
                <a:latin typeface="Huawei Sans" panose="020C0503030203020204" pitchFamily="34" charset="0"/>
              </a:rPr>
              <a:t> If </a:t>
            </a:r>
            <a:r>
              <a:rPr dirty="0">
                <a:latin typeface="Huawei Sans" panose="020C0503030203020204" pitchFamily="34" charset="0"/>
              </a:rPr>
              <a:t>no </a:t>
            </a:r>
            <a:r>
              <a:rPr dirty="0" smtClean="0">
                <a:latin typeface="Huawei Sans" panose="020C0503030203020204" pitchFamily="34" charset="0"/>
              </a:rPr>
              <a:t>control policy </a:t>
            </a:r>
            <a:r>
              <a:rPr dirty="0">
                <a:latin typeface="Huawei Sans" panose="020C0503030203020204" pitchFamily="34" charset="0"/>
              </a:rPr>
              <a:t>is </a:t>
            </a:r>
            <a:r>
              <a:rPr dirty="0" smtClean="0">
                <a:latin typeface="Huawei Sans" panose="020C0503030203020204" pitchFamily="34" charset="0"/>
              </a:rPr>
              <a:t>created</a:t>
            </a:r>
            <a:r>
              <a:rPr baseline="0" dirty="0" smtClean="0">
                <a:latin typeface="Huawei Sans" panose="020C0503030203020204" pitchFamily="34" charset="0"/>
              </a:rPr>
              <a:t> for a source group and a destination group</a:t>
            </a:r>
            <a:r>
              <a:rPr dirty="0" smtClean="0">
                <a:latin typeface="Huawei Sans" panose="020C0503030203020204" pitchFamily="34" charset="0"/>
              </a:rPr>
              <a:t>, the</a:t>
            </a:r>
            <a:r>
              <a:rPr baseline="0" dirty="0" smtClean="0">
                <a:latin typeface="Huawei Sans" panose="020C0503030203020204" pitchFamily="34" charset="0"/>
              </a:rPr>
              <a:t>y can commu</a:t>
            </a:r>
            <a:r>
              <a:rPr lang="en-US" baseline="0" dirty="0" smtClean="0">
                <a:latin typeface="Huawei Sans" panose="020C0503030203020204" pitchFamily="34" charset="0"/>
              </a:rPr>
              <a:t>n</a:t>
            </a:r>
            <a:r>
              <a:rPr baseline="0" dirty="0" smtClean="0">
                <a:latin typeface="Huawei Sans" panose="020C0503030203020204" pitchFamily="34" charset="0"/>
              </a:rPr>
              <a:t>icate with each other by default.</a:t>
            </a:r>
            <a:endParaRPr dirty="0">
              <a:latin typeface="Huawei Sans" panose="020C0503030203020204" pitchFamily="34" charset="0"/>
            </a:endParaRPr>
          </a:p>
          <a:p>
            <a:pPr>
              <a:lnSpc>
                <a:spcPct val="110000"/>
              </a:lnSpc>
            </a:pPr>
            <a:r>
              <a:rPr lang="en-US" dirty="0" smtClean="0">
                <a:latin typeface="Huawei Sans" panose="020C0503030203020204" pitchFamily="34" charset="0"/>
              </a:rPr>
              <a:t>When planning security group policies, pay attention to the direction of policies. Generally, packets are transmitted in both directions between two terminals.</a:t>
            </a:r>
          </a:p>
          <a:p>
            <a:pPr marL="360363" lvl="1" indent="-179388">
              <a:lnSpc>
                <a:spcPct val="110000"/>
              </a:lnSpc>
            </a:pPr>
            <a:r>
              <a:rPr lang="en-US" dirty="0" smtClean="0">
                <a:latin typeface="Huawei Sans" panose="020C0503030203020204" pitchFamily="34" charset="0"/>
              </a:rPr>
              <a:t>For Huawei switches, traffic from switch A to switch B and traffic from switch B to switch A</a:t>
            </a:r>
            <a:r>
              <a:rPr lang="en-US" baseline="0" dirty="0" smtClean="0">
                <a:latin typeface="Huawei Sans" panose="020C0503030203020204" pitchFamily="34" charset="0"/>
              </a:rPr>
              <a:t> match different policies. Whether traffic is permitted or denied depends on the source and destination groups of the traffic. If the permit action is configured for the A-to-B traffic and the deny action for the B-to-A traffic, all packets sent from switch A to switch B are allowed to pass through, but the packets sent from switch B to switch A are discarded, regardless of which device initiates the request.</a:t>
            </a:r>
            <a:r>
              <a:rPr lang="en-US" dirty="0" smtClean="0">
                <a:latin typeface="Huawei Sans" panose="020C0503030203020204" pitchFamily="34" charset="0"/>
              </a:rPr>
              <a:t> If no matching</a:t>
            </a:r>
            <a:r>
              <a:rPr lang="en-US" baseline="0" dirty="0" smtClean="0">
                <a:latin typeface="Huawei Sans" panose="020C0503030203020204" pitchFamily="34" charset="0"/>
              </a:rPr>
              <a:t> policy is found, a switch performs the </a:t>
            </a:r>
            <a:r>
              <a:rPr lang="en-US" dirty="0" smtClean="0">
                <a:latin typeface="Huawei Sans" panose="020C0503030203020204" pitchFamily="34" charset="0"/>
              </a:rPr>
              <a:t>default action — permit.</a:t>
            </a:r>
          </a:p>
          <a:p>
            <a:pPr>
              <a:lnSpc>
                <a:spcPct val="110000"/>
              </a:lnSpc>
            </a:pPr>
            <a:r>
              <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Generally, network access </a:t>
            </a:r>
            <a:r>
              <a:rPr lang="en-US"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involves </a:t>
            </a:r>
            <a:r>
              <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bidirectional communication. Therefore, to simplify management, you only need to consider the access permissions from user security groups to other users and servers when designing permission </a:t>
            </a:r>
            <a:r>
              <a:rPr lang="en-US"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control </a:t>
            </a:r>
            <a:r>
              <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policies.</a:t>
            </a:r>
          </a:p>
          <a:p>
            <a:pPr marL="360363" lvl="1" indent="-179388">
              <a:lnSpc>
                <a:spcPct val="110000"/>
              </a:lnSpc>
            </a:pPr>
            <a:r>
              <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To prevent users from accessing a security group, you only need to configure a unidirectional deny rule.</a:t>
            </a:r>
          </a:p>
          <a:p>
            <a:pPr marL="360363" lvl="1" indent="-179388">
              <a:lnSpc>
                <a:spcPct val="110000"/>
              </a:lnSpc>
            </a:pPr>
            <a:r>
              <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To allow users to access a security group, you only need to configure a unidirectional permit rule.</a:t>
            </a:r>
          </a:p>
          <a:p>
            <a:pPr marL="0" indent="0">
              <a:lnSpc>
                <a:spcPct val="110000"/>
              </a:lnSpc>
              <a:buNone/>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10412877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5564870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278818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If the authentication point and policy enforcement point are located on different devices, the IP-security group entries of authenticated users need to be pushed to the specified policy enforcement point. An administrator can configure subscription on </a:t>
            </a:r>
            <a:r>
              <a:rPr lang="en-US" altLang="zh-CN" dirty="0" err="1" smtClean="0"/>
              <a:t>iMaster</a:t>
            </a:r>
            <a:r>
              <a:rPr lang="en-US" altLang="zh-CN" dirty="0" smtClean="0"/>
              <a:t> NCE-Campus to specify the entries of which network segments or security groups to be pushed to which policy enforcement points.</a:t>
            </a:r>
          </a:p>
          <a:p>
            <a:pPr lvl="0"/>
            <a:endParaRPr lang="zh-CN" altLang="en-US" dirty="0"/>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6425341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3365630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a:t>
            </a:r>
            <a:r>
              <a:rPr lang="en-US" altLang="zh-CN" dirty="0" smtClean="0"/>
              <a:t>nswer</a:t>
            </a:r>
            <a:r>
              <a:rPr lang="zh-CN" altLang="en-US" dirty="0"/>
              <a:t>：</a:t>
            </a:r>
            <a:endParaRPr lang="en-US" dirty="0" smtClean="0"/>
          </a:p>
          <a:p>
            <a:pPr lvl="1"/>
            <a:r>
              <a:rPr lang="en-US" dirty="0" smtClean="0"/>
              <a:t>B</a:t>
            </a:r>
          </a:p>
          <a:p>
            <a:pPr lvl="1"/>
            <a:r>
              <a:rPr lang="en-US" dirty="0" smtClean="0"/>
              <a:t>B</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372801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927508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957598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569902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305303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zh-CN" altLang="zh-CN" dirty="0" smtClean="0">
                <a:latin typeface="Huawei Sans" panose="020C0503030203020204" pitchFamily="34" charset="0"/>
              </a:rPr>
              <a:t>With the construction and promotion of wireless networks, the boundaries of enterprise campus networks are disappearing, and office locations of enterprise employees become more flexible.</a:t>
            </a:r>
          </a:p>
          <a:p>
            <a:r>
              <a:rPr lang="zh-CN" altLang="zh-CN" dirty="0" smtClean="0">
                <a:latin typeface="Huawei Sans" panose="020C0503030203020204" pitchFamily="34" charset="0"/>
              </a:rPr>
              <a:t>The large-scale movement of employees' access locations improves enterprise production efficiency, but </a:t>
            </a:r>
            <a:r>
              <a:rPr lang="en-US" altLang="zh-CN" dirty="0" smtClean="0">
                <a:latin typeface="Huawei Sans" panose="020C0503030203020204" pitchFamily="34" charset="0"/>
              </a:rPr>
              <a:t>also </a:t>
            </a:r>
            <a:r>
              <a:rPr lang="zh-CN" altLang="zh-CN" dirty="0" smtClean="0">
                <a:latin typeface="Huawei Sans" panose="020C0503030203020204" pitchFamily="34" charset="0"/>
              </a:rPr>
              <a:t>brings challenges to enterprise network management and security. Mobile working causes the IP addresses of employees' hosts to change frequently. However, traditional campus networks cannot adapt to this change </a:t>
            </a:r>
            <a:r>
              <a:rPr lang="en-US" altLang="zh-CN" dirty="0" smtClean="0">
                <a:latin typeface="Huawei Sans" panose="020C0503030203020204" pitchFamily="34" charset="0"/>
              </a:rPr>
              <a:t>because </a:t>
            </a:r>
            <a:r>
              <a:rPr lang="zh-CN" altLang="zh-CN" dirty="0" smtClean="0">
                <a:latin typeface="Huawei Sans" panose="020C0503030203020204" pitchFamily="34" charset="0"/>
              </a:rPr>
              <a:t>employees' rights </a:t>
            </a:r>
            <a:r>
              <a:rPr lang="en-US" altLang="zh-CN" dirty="0" smtClean="0">
                <a:latin typeface="Huawei Sans" panose="020C0503030203020204" pitchFamily="34" charset="0"/>
              </a:rPr>
              <a:t>are controlled </a:t>
            </a:r>
            <a:r>
              <a:rPr lang="zh-CN" altLang="zh-CN" dirty="0" smtClean="0">
                <a:latin typeface="Huawei Sans" panose="020C0503030203020204" pitchFamily="34" charset="0"/>
              </a:rPr>
              <a:t>based on</a:t>
            </a:r>
            <a:r>
              <a:rPr lang="en-US" altLang="zh-CN" dirty="0" smtClean="0">
                <a:latin typeface="Huawei Sans" panose="020C0503030203020204" pitchFamily="34" charset="0"/>
              </a:rPr>
              <a:t> their </a:t>
            </a:r>
            <a:r>
              <a:rPr lang="zh-CN" altLang="zh-CN" dirty="0" smtClean="0">
                <a:latin typeface="Huawei Sans" panose="020C0503030203020204" pitchFamily="34" charset="0"/>
              </a:rPr>
              <a:t>IP addresses.</a:t>
            </a: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983217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Mobile </a:t>
            </a:r>
            <a:r>
              <a:rPr dirty="0" smtClean="0">
                <a:latin typeface="Huawei Sans" panose="020C0503030203020204" pitchFamily="34" charset="0"/>
              </a:rPr>
              <a:t>working requires </a:t>
            </a:r>
            <a:r>
              <a:rPr dirty="0">
                <a:latin typeface="Huawei Sans" panose="020C0503030203020204" pitchFamily="34" charset="0"/>
              </a:rPr>
              <a:t>that these </a:t>
            </a:r>
            <a:r>
              <a:rPr dirty="0" smtClean="0">
                <a:latin typeface="Huawei Sans" panose="020C0503030203020204" pitchFamily="34" charset="0"/>
              </a:rPr>
              <a:t>defects be </a:t>
            </a:r>
            <a:r>
              <a:rPr dirty="0">
                <a:latin typeface="Huawei Sans" panose="020C0503030203020204" pitchFamily="34" charset="0"/>
              </a:rPr>
              <a:t>removed and employees </a:t>
            </a:r>
            <a:r>
              <a:rPr dirty="0" smtClean="0">
                <a:latin typeface="Huawei Sans" panose="020C0503030203020204" pitchFamily="34" charset="0"/>
              </a:rPr>
              <a:t>obtain consistent </a:t>
            </a:r>
            <a:r>
              <a:rPr dirty="0">
                <a:latin typeface="Huawei Sans" panose="020C0503030203020204" pitchFamily="34" charset="0"/>
              </a:rPr>
              <a:t>network access rights </a:t>
            </a:r>
            <a:r>
              <a:rPr dirty="0" smtClean="0">
                <a:latin typeface="Huawei Sans" panose="020C0503030203020204" pitchFamily="34" charset="0"/>
              </a:rPr>
              <a:t>when accessing the network from </a:t>
            </a:r>
            <a:r>
              <a:rPr dirty="0">
                <a:latin typeface="Huawei Sans" panose="020C0503030203020204" pitchFamily="34" charset="0"/>
              </a:rPr>
              <a:t>any </a:t>
            </a:r>
            <a:r>
              <a:rPr dirty="0" smtClean="0">
                <a:latin typeface="Huawei Sans" panose="020C0503030203020204" pitchFamily="34" charset="0"/>
              </a:rPr>
              <a:t>place, </a:t>
            </a:r>
            <a:r>
              <a:rPr dirty="0">
                <a:latin typeface="Huawei Sans" panose="020C0503030203020204" pitchFamily="34" charset="0"/>
              </a:rPr>
              <a:t>any VLAN, or any IP network segment. In addition, administrators </a:t>
            </a:r>
            <a:r>
              <a:rPr dirty="0" smtClean="0">
                <a:latin typeface="Huawei Sans" panose="020C0503030203020204" pitchFamily="34" charset="0"/>
              </a:rPr>
              <a:t>want to have a </a:t>
            </a:r>
            <a:r>
              <a:rPr dirty="0">
                <a:latin typeface="Huawei Sans" panose="020C0503030203020204" pitchFamily="34" charset="0"/>
              </a:rPr>
              <a:t>simple policy control </a:t>
            </a:r>
            <a:r>
              <a:rPr dirty="0" smtClean="0">
                <a:latin typeface="Huawei Sans" panose="020C0503030203020204" pitchFamily="34" charset="0"/>
              </a:rPr>
              <a:t>approach</a:t>
            </a:r>
            <a:r>
              <a:rPr baseline="0" dirty="0" smtClean="0">
                <a:latin typeface="Huawei Sans" panose="020C0503030203020204" pitchFamily="34" charset="0"/>
              </a:rPr>
              <a:t> </a:t>
            </a:r>
            <a:r>
              <a:rPr dirty="0" smtClean="0">
                <a:latin typeface="Huawei Sans" panose="020C0503030203020204" pitchFamily="34" charset="0"/>
              </a:rPr>
              <a:t>that </a:t>
            </a:r>
            <a:r>
              <a:rPr dirty="0">
                <a:latin typeface="Huawei Sans" panose="020C0503030203020204" pitchFamily="34" charset="0"/>
              </a:rPr>
              <a:t>is decoupled from network topologies and IP addresses</a:t>
            </a:r>
            <a:r>
              <a:rPr dirty="0" smtClean="0">
                <a:latin typeface="Huawei Sans" panose="020C0503030203020204" pitchFamily="34" charset="0"/>
              </a:rPr>
              <a:t>.</a:t>
            </a:r>
            <a:endParaRPr dirty="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012187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3"/>
            <a:ext cx="5561013" cy="4582260"/>
          </a:xfrm>
        </p:spPr>
        <p:txBody>
          <a:bodyPr/>
          <a:lstStyle/>
          <a:p>
            <a:r>
              <a:rPr lang="en-US" smtClean="0"/>
              <a:t>Decoupling of service policies from IP addresses</a:t>
            </a:r>
          </a:p>
          <a:p>
            <a:pPr lvl="1"/>
            <a:r>
              <a:rPr lang="en-US" smtClean="0"/>
              <a:t>Using iMaster NCE-Campus, administrators can divide users and resources on the entire network into different security groups based on diverse dimensions. In addition, network devices in the free mobility solution use an innovative software and hardware design. Such a device can match </a:t>
            </a:r>
            <a:r>
              <a:rPr lang="en-US" altLang="zh-CN" smtClean="0"/>
              <a:t>source and destination security groups</a:t>
            </a:r>
            <a:r>
              <a:rPr lang="en-US" smtClean="0"/>
              <a:t> based on the source and destination IP addresses of packets, and then find the matching inter-group policy based on these security groups.</a:t>
            </a:r>
          </a:p>
          <a:p>
            <a:pPr lvl="1"/>
            <a:r>
              <a:rPr lang="en-US" smtClean="0"/>
              <a:t>Through the innovative designs, all the user- and IP address</a:t>
            </a:r>
            <a:r>
              <a:rPr lang="en-US" altLang="zh-CN" smtClean="0"/>
              <a:t>–</a:t>
            </a:r>
            <a:r>
              <a:rPr lang="en-US" smtClean="0"/>
              <a:t>based service policies on traditional networks can be transformed into security group</a:t>
            </a:r>
            <a:r>
              <a:rPr lang="en-US" altLang="zh-CN" smtClean="0"/>
              <a:t>–</a:t>
            </a:r>
            <a:r>
              <a:rPr lang="en-US" smtClean="0"/>
              <a:t>based policies. When predefining service policies, administrators no longer need to consider user IP addresses. This achieves decoupling of service policies from IP addresses.</a:t>
            </a:r>
          </a:p>
          <a:p>
            <a:r>
              <a:rPr lang="en-US" smtClean="0"/>
              <a:t>Centralized management of user information</a:t>
            </a:r>
          </a:p>
          <a:p>
            <a:pPr lvl="1"/>
            <a:r>
              <a:rPr lang="en-US" smtClean="0"/>
              <a:t>Administrators can use iMaster NCE-Campus to centrally manage user authentication and login information and obtain the mappings between network-wide users and their IP addresses.</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5193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Centralized policy management</a:t>
            </a:r>
          </a:p>
          <a:p>
            <a:pPr lvl="1"/>
            <a:r>
              <a:rPr lang="en-US" altLang="zh-CN" smtClean="0"/>
              <a:t>iMaster NCE-Campus is not only the authentication center on a campus network, but also the management center of service policies. Administrators can use iMaster NCE to centrally manage service policies on policy enforcement devices on the entire network. After being configured for once, service policies can be automatically delivered to policy enforcement devices on the campus network. These policies include permission control policies (for example, group A is forbidden to access group B) and experience guarantee policies (for example, the bandwidth and priority for forwarding traffic of group A are controlled).</a:t>
            </a:r>
          </a:p>
          <a:p>
            <a:endParaRPr lang="zh-CN" alt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054361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png"/><Relationship Id="rId7"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14.png"/><Relationship Id="rId11" Type="http://schemas.openxmlformats.org/officeDocument/2006/relationships/image" Target="../media/image18.png"/><Relationship Id="rId5" Type="http://schemas.openxmlformats.org/officeDocument/2006/relationships/image" Target="../media/image13.png"/><Relationship Id="rId10" Type="http://schemas.openxmlformats.org/officeDocument/2006/relationships/image" Target="../media/image17.png"/><Relationship Id="rId4" Type="http://schemas.openxmlformats.org/officeDocument/2006/relationships/image" Target="../media/image6.png"/><Relationship Id="rId9"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14.png"/><Relationship Id="rId5" Type="http://schemas.openxmlformats.org/officeDocument/2006/relationships/image" Target="../media/image7.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png"/><Relationship Id="rId7"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14.png"/><Relationship Id="rId11" Type="http://schemas.openxmlformats.org/officeDocument/2006/relationships/image" Target="../media/image18.png"/><Relationship Id="rId5" Type="http://schemas.openxmlformats.org/officeDocument/2006/relationships/image" Target="../media/image13.png"/><Relationship Id="rId10" Type="http://schemas.openxmlformats.org/officeDocument/2006/relationships/image" Target="../media/image17.png"/><Relationship Id="rId4" Type="http://schemas.openxmlformats.org/officeDocument/2006/relationships/image" Target="../media/image6.png"/><Relationship Id="rId9"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5.xml"/><Relationship Id="rId5" Type="http://schemas.openxmlformats.org/officeDocument/2006/relationships/image" Target="../media/image8.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15.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png"/><Relationship Id="rId7" Type="http://schemas.openxmlformats.org/officeDocument/2006/relationships/image" Target="../media/image13.png"/><Relationship Id="rId2" Type="http://schemas.openxmlformats.org/officeDocument/2006/relationships/notesSlide" Target="../notesSlides/notesSlide32.xml"/><Relationship Id="rId1" Type="http://schemas.openxmlformats.org/officeDocument/2006/relationships/slideLayout" Target="../slideLayouts/slideLayout15.xml"/><Relationship Id="rId6" Type="http://schemas.openxmlformats.org/officeDocument/2006/relationships/image" Target="../media/image6.png"/><Relationship Id="rId11" Type="http://schemas.openxmlformats.org/officeDocument/2006/relationships/image" Target="../media/image21.png"/><Relationship Id="rId5" Type="http://schemas.openxmlformats.org/officeDocument/2006/relationships/image" Target="../media/image22.pn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1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7.png"/><Relationship Id="rId2" Type="http://schemas.openxmlformats.org/officeDocument/2006/relationships/slideLayout" Target="../slideLayouts/slideLayout15.xml"/><Relationship Id="rId1" Type="http://schemas.openxmlformats.org/officeDocument/2006/relationships/tags" Target="../tags/tag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文本占位符 9"/>
          <p:cNvSpPr>
            <a:spLocks noGrp="1"/>
          </p:cNvSpPr>
          <p:nvPr>
            <p:ph type="body" sz="quarter" idx="17"/>
          </p:nvPr>
        </p:nvSpPr>
        <p:spPr/>
        <p:txBody>
          <a:bodyPr/>
          <a:lstStyle/>
          <a:p>
            <a:pPr fontAlgn="ctr"/>
            <a:r>
              <a:rPr lang="en-US" dirty="0" smtClean="0">
                <a:latin typeface="Huawei Sans" panose="020C0503030203020204" pitchFamily="34" charset="0"/>
              </a:rPr>
              <a:t>Lu </a:t>
            </a:r>
            <a:r>
              <a:rPr lang="en-US" dirty="0" err="1" smtClean="0">
                <a:latin typeface="Huawei Sans" panose="020C0503030203020204" pitchFamily="34" charset="0"/>
              </a:rPr>
              <a:t>Yueyue</a:t>
            </a:r>
            <a:r>
              <a:rPr lang="en-US" dirty="0" smtClean="0">
                <a:latin typeface="Huawei Sans" panose="020C0503030203020204" pitchFamily="34" charset="0"/>
              </a:rPr>
              <a:t>/WX445705</a:t>
            </a:r>
            <a:endParaRPr lang="en-US" altLang="zh-CN" dirty="0">
              <a:latin typeface="Huawei Sans" panose="020C0503030203020204" pitchFamily="34" charset="0"/>
              <a:sym typeface="Huawei Sans" panose="020C0503030203020204" pitchFamily="34" charset="0"/>
            </a:endParaRPr>
          </a:p>
        </p:txBody>
      </p:sp>
      <p:sp>
        <p:nvSpPr>
          <p:cNvPr id="35" name="文本占位符 10"/>
          <p:cNvSpPr>
            <a:spLocks noGrp="1"/>
          </p:cNvSpPr>
          <p:nvPr>
            <p:ph type="body" sz="quarter" idx="18"/>
          </p:nvPr>
        </p:nvSpPr>
        <p:spPr/>
        <p:txBody>
          <a:bodyPr/>
          <a:lstStyle/>
          <a:p>
            <a:r>
              <a:rPr lang="en-US" dirty="0" smtClean="0">
                <a:latin typeface="Huawei Sans" panose="020C0503030203020204" pitchFamily="34" charset="0"/>
              </a:rPr>
              <a:t>2020</a:t>
            </a:r>
            <a:r>
              <a:rPr lang="en-US" altLang="zh-CN" dirty="0" smtClean="0">
                <a:latin typeface="Huawei Sans" panose="020C0503030203020204" pitchFamily="34" charset="0"/>
              </a:rPr>
              <a:t>-</a:t>
            </a:r>
            <a:r>
              <a:rPr lang="en-US" dirty="0" smtClean="0">
                <a:latin typeface="Huawei Sans" panose="020C0503030203020204" pitchFamily="34" charset="0"/>
              </a:rPr>
              <a:t>10-27</a:t>
            </a:r>
            <a:endParaRPr lang="en-US" altLang="zh-CN" dirty="0">
              <a:latin typeface="Huawei Sans" panose="020C0503030203020204" pitchFamily="34" charset="0"/>
              <a:sym typeface="Huawei Sans" panose="020C0503030203020204" pitchFamily="34" charset="0"/>
            </a:endParaRPr>
          </a:p>
        </p:txBody>
      </p:sp>
      <p:sp>
        <p:nvSpPr>
          <p:cNvPr id="36" name="文本占位符 11"/>
          <p:cNvSpPr>
            <a:spLocks noGrp="1"/>
          </p:cNvSpPr>
          <p:nvPr>
            <p:ph type="body" sz="quarter" idx="19"/>
          </p:nvPr>
        </p:nvSpPr>
        <p:spPr/>
        <p:txBody>
          <a:bodyPr/>
          <a:lstStyle/>
          <a:p>
            <a:pPr fontAlgn="ctr"/>
            <a:r>
              <a:rPr lang="en-US" dirty="0" smtClean="0">
                <a:latin typeface="Huawei Sans" panose="020C0503030203020204" pitchFamily="34" charset="0"/>
              </a:rPr>
              <a:t>Yao </a:t>
            </a:r>
            <a:r>
              <a:rPr lang="en-US" dirty="0" err="1" smtClean="0">
                <a:latin typeface="Huawei Sans" panose="020C0503030203020204" pitchFamily="34" charset="0"/>
              </a:rPr>
              <a:t>Ning</a:t>
            </a:r>
            <a:r>
              <a:rPr lang="en-US" dirty="0" smtClean="0">
                <a:latin typeface="Huawei Sans" panose="020C0503030203020204" pitchFamily="34" charset="0"/>
              </a:rPr>
              <a:t>/00276205</a:t>
            </a:r>
            <a:endParaRPr lang="en-US" altLang="zh-CN" dirty="0">
              <a:latin typeface="Huawei Sans" panose="020C0503030203020204" pitchFamily="34" charset="0"/>
              <a:sym typeface="Huawei Sans" panose="020C0503030203020204" pitchFamily="34" charset="0"/>
            </a:endParaRPr>
          </a:p>
        </p:txBody>
      </p:sp>
      <p:sp>
        <p:nvSpPr>
          <p:cNvPr id="37" name="文本占位符 12"/>
          <p:cNvSpPr>
            <a:spLocks noGrp="1"/>
          </p:cNvSpPr>
          <p:nvPr>
            <p:ph type="body" sz="quarter" idx="20"/>
          </p:nvPr>
        </p:nvSpPr>
        <p:spPr/>
        <p:txBody>
          <a:bodyPr/>
          <a:lstStyle/>
          <a:p>
            <a:r>
              <a:rPr lang="en-US" dirty="0" smtClean="0">
                <a:latin typeface="Huawei Sans" panose="020C0503030203020204" pitchFamily="34" charset="0"/>
              </a:rPr>
              <a:t>Update</a:t>
            </a:r>
            <a:endParaRPr lang="en-US" dirty="0">
              <a:latin typeface="Huawei Sans" panose="020C0503030203020204" pitchFamily="34" charset="0"/>
            </a:endParaRPr>
          </a:p>
        </p:txBody>
      </p:sp>
      <p:sp>
        <p:nvSpPr>
          <p:cNvPr id="30" name="文本占位符 1"/>
          <p:cNvSpPr>
            <a:spLocks noGrp="1"/>
          </p:cNvSpPr>
          <p:nvPr>
            <p:ph type="body" sz="quarter" idx="13"/>
          </p:nvPr>
        </p:nvSpPr>
        <p:spPr/>
        <p:txBody>
          <a:bodyPr/>
          <a:lstStyle/>
          <a:p>
            <a:pPr fontAlgn="ctr"/>
            <a:r>
              <a:rPr lang="en-US" dirty="0" smtClean="0">
                <a:latin typeface="Huawei Sans" panose="020C0503030203020204" pitchFamily="34" charset="0"/>
              </a:rPr>
              <a:t>Zhu </a:t>
            </a:r>
            <a:r>
              <a:rPr lang="en-US" dirty="0" err="1" smtClean="0">
                <a:latin typeface="Huawei Sans" panose="020C0503030203020204" pitchFamily="34" charset="0"/>
              </a:rPr>
              <a:t>Shigeng</a:t>
            </a:r>
            <a:r>
              <a:rPr lang="en-US" dirty="0" smtClean="0">
                <a:latin typeface="Huawei Sans" panose="020C0503030203020204" pitchFamily="34" charset="0"/>
              </a:rPr>
              <a:t>/00261992</a:t>
            </a:r>
            <a:endParaRPr lang="en-US" altLang="zh-CN" dirty="0">
              <a:latin typeface="Huawei Sans" panose="020C0503030203020204" pitchFamily="34" charset="0"/>
              <a:sym typeface="Huawei Sans" panose="020C0503030203020204" pitchFamily="34" charset="0"/>
            </a:endParaRPr>
          </a:p>
        </p:txBody>
      </p:sp>
      <p:sp>
        <p:nvSpPr>
          <p:cNvPr id="31" name="文本占位符 2"/>
          <p:cNvSpPr>
            <a:spLocks noGrp="1"/>
          </p:cNvSpPr>
          <p:nvPr>
            <p:ph type="body" sz="quarter" idx="14"/>
          </p:nvPr>
        </p:nvSpPr>
        <p:spPr/>
        <p:txBody>
          <a:bodyPr/>
          <a:lstStyle/>
          <a:p>
            <a:r>
              <a:rPr lang="en-US" dirty="0" smtClean="0">
                <a:latin typeface="Huawei Sans" panose="020C0503030203020204" pitchFamily="34" charset="0"/>
              </a:rPr>
              <a:t>2019-11-25</a:t>
            </a:r>
            <a:endParaRPr lang="en-US" altLang="zh-CN" dirty="0">
              <a:latin typeface="Huawei Sans" panose="020C0503030203020204" pitchFamily="34" charset="0"/>
              <a:sym typeface="Huawei Sans" panose="020C0503030203020204" pitchFamily="34" charset="0"/>
            </a:endParaRPr>
          </a:p>
        </p:txBody>
      </p:sp>
      <p:sp>
        <p:nvSpPr>
          <p:cNvPr id="32" name="文本占位符 3"/>
          <p:cNvSpPr>
            <a:spLocks noGrp="1"/>
          </p:cNvSpPr>
          <p:nvPr>
            <p:ph type="body" sz="quarter" idx="15"/>
          </p:nvPr>
        </p:nvSpPr>
        <p:spPr/>
        <p:txBody>
          <a:bodyPr/>
          <a:lstStyle/>
          <a:p>
            <a:pPr fontAlgn="ctr">
              <a:spcBef>
                <a:spcPts val="0"/>
              </a:spcBef>
            </a:pPr>
            <a:r>
              <a:rPr lang="en-US" dirty="0" smtClean="0">
                <a:latin typeface="Huawei Sans" panose="020C0503030203020204" pitchFamily="34" charset="0"/>
              </a:rPr>
              <a:t>Yao </a:t>
            </a:r>
            <a:r>
              <a:rPr lang="en-US" dirty="0" err="1" smtClean="0">
                <a:latin typeface="Huawei Sans" panose="020C0503030203020204" pitchFamily="34" charset="0"/>
              </a:rPr>
              <a:t>Ning</a:t>
            </a:r>
            <a:r>
              <a:rPr lang="en-US" dirty="0" smtClean="0">
                <a:latin typeface="Huawei Sans" panose="020C0503030203020204" pitchFamily="34" charset="0"/>
              </a:rPr>
              <a:t>/00276205</a:t>
            </a:r>
          </a:p>
          <a:p>
            <a:pPr fontAlgn="ctr">
              <a:spcBef>
                <a:spcPts val="0"/>
              </a:spcBef>
            </a:pPr>
            <a:r>
              <a:rPr lang="en-US" dirty="0" smtClean="0">
                <a:latin typeface="Huawei Sans" panose="020C0503030203020204" pitchFamily="34" charset="0"/>
              </a:rPr>
              <a:t>Wan </a:t>
            </a:r>
            <a:r>
              <a:rPr lang="en-US" dirty="0" err="1" smtClean="0">
                <a:latin typeface="Huawei Sans" panose="020C0503030203020204" pitchFamily="34" charset="0"/>
              </a:rPr>
              <a:t>Yunfei</a:t>
            </a:r>
            <a:r>
              <a:rPr lang="en-US" dirty="0" smtClean="0">
                <a:latin typeface="Huawei Sans" panose="020C0503030203020204" pitchFamily="34" charset="0"/>
              </a:rPr>
              <a:t>/00364921</a:t>
            </a:r>
            <a:endParaRPr lang="en-US" altLang="zh-CN" dirty="0">
              <a:latin typeface="Huawei Sans" panose="020C0503030203020204" pitchFamily="34" charset="0"/>
              <a:sym typeface="Huawei Sans" panose="020C0503030203020204" pitchFamily="34" charset="0"/>
            </a:endParaRPr>
          </a:p>
        </p:txBody>
      </p:sp>
      <p:sp>
        <p:nvSpPr>
          <p:cNvPr id="33" name="文本占位符 4"/>
          <p:cNvSpPr>
            <a:spLocks noGrp="1"/>
          </p:cNvSpPr>
          <p:nvPr>
            <p:ph type="body" sz="quarter" idx="16"/>
          </p:nvPr>
        </p:nvSpPr>
        <p:spPr/>
        <p:txBody>
          <a:bodyPr/>
          <a:lstStyle/>
          <a:p>
            <a:r>
              <a:rPr lang="en-US" dirty="0" smtClean="0">
                <a:latin typeface="Huawei Sans" panose="020C0503030203020204" pitchFamily="34" charset="0"/>
              </a:rPr>
              <a:t>New</a:t>
            </a:r>
            <a:endParaRPr lang="en-US" altLang="zh-CN" dirty="0">
              <a:latin typeface="Huawei Sans" panose="020C0503030203020204" pitchFamily="34" charset="0"/>
              <a:sym typeface="Huawei Sans" panose="020C0503030203020204" pitchFamily="34" charset="0"/>
            </a:endParaRPr>
          </a:p>
        </p:txBody>
      </p:sp>
      <p:sp>
        <p:nvSpPr>
          <p:cNvPr id="2" name="文本占位符 1"/>
          <p:cNvSpPr>
            <a:spLocks noGrp="1"/>
          </p:cNvSpPr>
          <p:nvPr>
            <p:ph type="body" sz="quarter" idx="21"/>
          </p:nvPr>
        </p:nvSpPr>
        <p:spPr/>
        <p:txBody>
          <a:bodyPr/>
          <a:lstStyle/>
          <a:p>
            <a:endParaRPr lang="zh-CN" altLang="en-US"/>
          </a:p>
        </p:txBody>
      </p:sp>
      <p:sp>
        <p:nvSpPr>
          <p:cNvPr id="3" name="文本占位符 2"/>
          <p:cNvSpPr>
            <a:spLocks noGrp="1"/>
          </p:cNvSpPr>
          <p:nvPr>
            <p:ph type="body" sz="quarter" idx="22"/>
          </p:nvPr>
        </p:nvSpPr>
        <p:spPr/>
        <p:txBody>
          <a:bodyPr/>
          <a:lstStyle/>
          <a:p>
            <a:endParaRPr lang="zh-CN" altLang="en-US"/>
          </a:p>
        </p:txBody>
      </p:sp>
      <p:sp>
        <p:nvSpPr>
          <p:cNvPr id="4" name="文本占位符 3"/>
          <p:cNvSpPr>
            <a:spLocks noGrp="1"/>
          </p:cNvSpPr>
          <p:nvPr>
            <p:ph type="body" sz="quarter" idx="23"/>
          </p:nvPr>
        </p:nvSpPr>
        <p:spPr/>
        <p:txBody>
          <a:bodyPr/>
          <a:lstStyle/>
          <a:p>
            <a:endParaRPr lang="zh-CN" altLang="en-US"/>
          </a:p>
        </p:txBody>
      </p:sp>
      <p:sp>
        <p:nvSpPr>
          <p:cNvPr id="5" name="文本占位符 4"/>
          <p:cNvSpPr>
            <a:spLocks noGrp="1"/>
          </p:cNvSpPr>
          <p:nvPr>
            <p:ph type="body" sz="quarter" idx="24"/>
          </p:nvPr>
        </p:nvSpPr>
        <p:spPr/>
        <p:txBody>
          <a:bodyPr/>
          <a:lstStyle/>
          <a:p>
            <a:endParaRPr lang="zh-CN" altLang="en-US"/>
          </a:p>
        </p:txBody>
      </p:sp>
      <p:sp>
        <p:nvSpPr>
          <p:cNvPr id="6" name="文本占位符 5"/>
          <p:cNvSpPr>
            <a:spLocks noGrp="1"/>
          </p:cNvSpPr>
          <p:nvPr>
            <p:ph type="body" sz="quarter" idx="25"/>
          </p:nvPr>
        </p:nvSpPr>
        <p:spPr/>
        <p:txBody>
          <a:bodyPr/>
          <a:lstStyle/>
          <a:p>
            <a:endParaRPr lang="zh-CN" altLang="en-US"/>
          </a:p>
        </p:txBody>
      </p:sp>
      <p:sp>
        <p:nvSpPr>
          <p:cNvPr id="7" name="文本占位符 6"/>
          <p:cNvSpPr>
            <a:spLocks noGrp="1"/>
          </p:cNvSpPr>
          <p:nvPr>
            <p:ph type="body" sz="quarter" idx="26"/>
          </p:nvPr>
        </p:nvSpPr>
        <p:spPr/>
        <p:txBody>
          <a:bodyPr/>
          <a:lstStyle/>
          <a:p>
            <a:endParaRPr lang="zh-CN" altLang="en-US"/>
          </a:p>
        </p:txBody>
      </p:sp>
      <p:sp>
        <p:nvSpPr>
          <p:cNvPr id="8" name="文本占位符 7"/>
          <p:cNvSpPr>
            <a:spLocks noGrp="1"/>
          </p:cNvSpPr>
          <p:nvPr>
            <p:ph type="body" sz="quarter" idx="27"/>
          </p:nvPr>
        </p:nvSpPr>
        <p:spPr/>
        <p:txBody>
          <a:bodyPr/>
          <a:lstStyle/>
          <a:p>
            <a:endParaRPr lang="zh-CN" altLang="en-US"/>
          </a:p>
        </p:txBody>
      </p:sp>
      <p:sp>
        <p:nvSpPr>
          <p:cNvPr id="9" name="文本占位符 8"/>
          <p:cNvSpPr>
            <a:spLocks noGrp="1"/>
          </p:cNvSpPr>
          <p:nvPr>
            <p:ph type="body" sz="quarter" idx="28"/>
          </p:nvPr>
        </p:nvSpPr>
        <p:spPr/>
        <p:txBody>
          <a:bodyPr/>
          <a:lstStyle/>
          <a:p>
            <a:endParaRPr lang="zh-CN" altLang="en-US"/>
          </a:p>
        </p:txBody>
      </p:sp>
      <p:sp>
        <p:nvSpPr>
          <p:cNvPr id="10" name="文本占位符 9"/>
          <p:cNvSpPr>
            <a:spLocks noGrp="1"/>
          </p:cNvSpPr>
          <p:nvPr>
            <p:ph type="body" sz="quarter" idx="29"/>
          </p:nvPr>
        </p:nvSpPr>
        <p:spPr/>
        <p:txBody>
          <a:bodyPr/>
          <a:lstStyle/>
          <a:p>
            <a:endParaRPr lang="zh-CN" altLang="en-US"/>
          </a:p>
        </p:txBody>
      </p:sp>
      <p:sp>
        <p:nvSpPr>
          <p:cNvPr id="11" name="文本占位符 10"/>
          <p:cNvSpPr>
            <a:spLocks noGrp="1"/>
          </p:cNvSpPr>
          <p:nvPr>
            <p:ph type="body" sz="quarter" idx="30"/>
          </p:nvPr>
        </p:nvSpPr>
        <p:spPr/>
        <p:txBody>
          <a:bodyPr/>
          <a:lstStyle/>
          <a:p>
            <a:endParaRPr lang="zh-CN" altLang="en-US"/>
          </a:p>
        </p:txBody>
      </p:sp>
      <p:sp>
        <p:nvSpPr>
          <p:cNvPr id="12" name="文本占位符 11"/>
          <p:cNvSpPr>
            <a:spLocks noGrp="1"/>
          </p:cNvSpPr>
          <p:nvPr>
            <p:ph type="body" sz="quarter" idx="31"/>
          </p:nvPr>
        </p:nvSpPr>
        <p:spPr/>
        <p:txBody>
          <a:bodyPr/>
          <a:lstStyle/>
          <a:p>
            <a:endParaRPr lang="zh-CN" altLang="en-US"/>
          </a:p>
        </p:txBody>
      </p:sp>
      <p:sp>
        <p:nvSpPr>
          <p:cNvPr id="13" name="文本占位符 12"/>
          <p:cNvSpPr>
            <a:spLocks noGrp="1"/>
          </p:cNvSpPr>
          <p:nvPr>
            <p:ph type="body" sz="quarter" idx="32"/>
          </p:nvPr>
        </p:nvSpPr>
        <p:spPr/>
        <p:txBody>
          <a:bodyPr/>
          <a:lstStyle/>
          <a:p>
            <a:endParaRPr lang="zh-CN" altLang="en-US"/>
          </a:p>
        </p:txBody>
      </p:sp>
      <p:sp>
        <p:nvSpPr>
          <p:cNvPr id="14" name="文本占位符 13"/>
          <p:cNvSpPr>
            <a:spLocks noGrp="1"/>
          </p:cNvSpPr>
          <p:nvPr>
            <p:ph type="body" sz="quarter" idx="33"/>
          </p:nvPr>
        </p:nvSpPr>
        <p:spPr/>
        <p:txBody>
          <a:bodyPr/>
          <a:lstStyle/>
          <a:p>
            <a:endParaRPr lang="zh-CN" altLang="en-US"/>
          </a:p>
        </p:txBody>
      </p:sp>
      <p:sp>
        <p:nvSpPr>
          <p:cNvPr id="15" name="文本占位符 14"/>
          <p:cNvSpPr>
            <a:spLocks noGrp="1"/>
          </p:cNvSpPr>
          <p:nvPr>
            <p:ph type="body" sz="quarter" idx="34"/>
          </p:nvPr>
        </p:nvSpPr>
        <p:spPr/>
        <p:txBody>
          <a:bodyPr/>
          <a:lstStyle/>
          <a:p>
            <a:endParaRPr lang="zh-CN" altLang="en-US"/>
          </a:p>
        </p:txBody>
      </p:sp>
      <p:sp>
        <p:nvSpPr>
          <p:cNvPr id="16" name="文本占位符 15"/>
          <p:cNvSpPr>
            <a:spLocks noGrp="1"/>
          </p:cNvSpPr>
          <p:nvPr>
            <p:ph type="body" sz="quarter" idx="35"/>
          </p:nvPr>
        </p:nvSpPr>
        <p:spPr/>
        <p:txBody>
          <a:bodyPr/>
          <a:lstStyle/>
          <a:p>
            <a:endParaRPr lang="zh-CN" altLang="en-US"/>
          </a:p>
        </p:txBody>
      </p:sp>
      <p:sp>
        <p:nvSpPr>
          <p:cNvPr id="17" name="文本占位符 16"/>
          <p:cNvSpPr>
            <a:spLocks noGrp="1"/>
          </p:cNvSpPr>
          <p:nvPr>
            <p:ph type="body" sz="quarter" idx="36"/>
          </p:nvPr>
        </p:nvSpPr>
        <p:spPr/>
        <p:txBody>
          <a:bodyPr/>
          <a:lstStyle/>
          <a:p>
            <a:endParaRPr lang="zh-CN" altLang="en-US"/>
          </a:p>
        </p:txBody>
      </p:sp>
      <p:sp>
        <p:nvSpPr>
          <p:cNvPr id="18" name="文本占位符 17"/>
          <p:cNvSpPr>
            <a:spLocks noGrp="1"/>
          </p:cNvSpPr>
          <p:nvPr>
            <p:ph type="body" sz="quarter" idx="37"/>
          </p:nvPr>
        </p:nvSpPr>
        <p:spPr/>
        <p:txBody>
          <a:bodyPr/>
          <a:lstStyle/>
          <a:p>
            <a:endParaRPr lang="zh-CN" altLang="en-US"/>
          </a:p>
        </p:txBody>
      </p:sp>
      <p:sp>
        <p:nvSpPr>
          <p:cNvPr id="19" name="文本占位符 18"/>
          <p:cNvSpPr>
            <a:spLocks noGrp="1"/>
          </p:cNvSpPr>
          <p:nvPr>
            <p:ph type="body" sz="quarter" idx="38"/>
          </p:nvPr>
        </p:nvSpPr>
        <p:spPr/>
        <p:txBody>
          <a:bodyPr/>
          <a:lstStyle/>
          <a:p>
            <a:endParaRPr lang="zh-CN" altLang="en-US"/>
          </a:p>
        </p:txBody>
      </p:sp>
      <p:sp>
        <p:nvSpPr>
          <p:cNvPr id="20" name="文本占位符 19"/>
          <p:cNvSpPr>
            <a:spLocks noGrp="1"/>
          </p:cNvSpPr>
          <p:nvPr>
            <p:ph type="body" sz="quarter" idx="39"/>
          </p:nvPr>
        </p:nvSpPr>
        <p:spPr/>
        <p:txBody>
          <a:bodyPr/>
          <a:lstStyle/>
          <a:p>
            <a:endParaRPr lang="zh-CN" altLang="en-US"/>
          </a:p>
        </p:txBody>
      </p:sp>
      <p:sp>
        <p:nvSpPr>
          <p:cNvPr id="21" name="文本占位符 20"/>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16354807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latin typeface="Huawei Sans" panose="020C0503030203020204" pitchFamily="34" charset="0"/>
              </a:rPr>
              <a:t>Implementation of Free Mobility</a:t>
            </a:r>
            <a:endParaRPr lang="en-US" altLang="zh-CN" dirty="0">
              <a:latin typeface="Huawei Sans" panose="020C0503030203020204" pitchFamily="34" charset="0"/>
              <a:sym typeface="Huawei Sans" panose="020C0503030203020204" pitchFamily="34" charset="0"/>
            </a:endParaRPr>
          </a:p>
        </p:txBody>
      </p:sp>
      <p:sp>
        <p:nvSpPr>
          <p:cNvPr id="3" name="文本占位符 2"/>
          <p:cNvSpPr>
            <a:spLocks noGrp="1"/>
          </p:cNvSpPr>
          <p:nvPr>
            <p:ph type="body" sz="quarter" idx="10"/>
          </p:nvPr>
        </p:nvSpPr>
        <p:spPr bwMode="gray"/>
        <p:txBody>
          <a:bodyPr/>
          <a:lstStyle/>
          <a:p>
            <a:pPr marL="0" indent="0">
              <a:buNone/>
            </a:pPr>
            <a:r>
              <a:rPr lang="en-US" sz="1800" dirty="0" smtClean="0">
                <a:latin typeface="Huawei Sans" panose="020C0503030203020204" pitchFamily="34" charset="0"/>
              </a:rPr>
              <a:t>Free mobility implements policy management and permission control based on security groups.</a:t>
            </a:r>
            <a:endParaRPr lang="en-US" altLang="zh-CN" sz="1800" dirty="0" smtClean="0">
              <a:latin typeface="Huawei Sans" panose="020C0503030203020204" pitchFamily="34" charset="0"/>
              <a:sym typeface="Huawei Sans" panose="020C0503030203020204" pitchFamily="34" charset="0"/>
            </a:endParaRPr>
          </a:p>
        </p:txBody>
      </p:sp>
      <p:sp>
        <p:nvSpPr>
          <p:cNvPr id="4" name="Freeform 159"/>
          <p:cNvSpPr/>
          <p:nvPr/>
        </p:nvSpPr>
        <p:spPr bwMode="gray">
          <a:xfrm flipH="1">
            <a:off x="582450" y="2442718"/>
            <a:ext cx="6336264" cy="36878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Freeform 159"/>
          <p:cNvSpPr/>
          <p:nvPr/>
        </p:nvSpPr>
        <p:spPr bwMode="gray">
          <a:xfrm flipH="1">
            <a:off x="3124049" y="4062001"/>
            <a:ext cx="1253066" cy="72930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3"/>
          <p:cNvSpPr txBox="1"/>
          <p:nvPr/>
        </p:nvSpPr>
        <p:spPr bwMode="gray">
          <a:xfrm>
            <a:off x="2985633" y="4195391"/>
            <a:ext cx="1510750" cy="584775"/>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dirty="0" smtClean="0">
                <a:solidFill>
                  <a:schemeClr val="bg1"/>
                </a:solidFill>
                <a:latin typeface="Huawei Sans" panose="020C0503030203020204" pitchFamily="34" charset="0"/>
              </a:rPr>
              <a:t>Campus network</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 name="组合 14"/>
          <p:cNvGrpSpPr>
            <a:grpSpLocks noChangeAspect="1"/>
          </p:cNvGrpSpPr>
          <p:nvPr/>
        </p:nvGrpSpPr>
        <p:grpSpPr bwMode="gray">
          <a:xfrm>
            <a:off x="1672001" y="5585310"/>
            <a:ext cx="416479" cy="416479"/>
            <a:chOff x="373063" y="2114551"/>
            <a:chExt cx="1114425" cy="1116013"/>
          </a:xfrm>
        </p:grpSpPr>
        <p:sp>
          <p:nvSpPr>
            <p:cNvPr id="46"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46"/>
            <p:cNvGrpSpPr>
              <a:grpSpLocks/>
            </p:cNvGrpSpPr>
            <p:nvPr/>
          </p:nvGrpSpPr>
          <p:grpSpPr bwMode="gray">
            <a:xfrm>
              <a:off x="649288" y="2289176"/>
              <a:ext cx="561975" cy="769938"/>
              <a:chOff x="649288" y="2289176"/>
              <a:chExt cx="561975" cy="769938"/>
            </a:xfrm>
          </p:grpSpPr>
          <p:sp>
            <p:nvSpPr>
              <p:cNvPr id="48"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6" name="组合 15"/>
          <p:cNvGrpSpPr>
            <a:grpSpLocks noChangeAspect="1"/>
          </p:cNvGrpSpPr>
          <p:nvPr/>
        </p:nvGrpSpPr>
        <p:grpSpPr bwMode="gray">
          <a:xfrm>
            <a:off x="3299598" y="5585310"/>
            <a:ext cx="416479" cy="416479"/>
            <a:chOff x="373063" y="2114551"/>
            <a:chExt cx="1114425" cy="1116013"/>
          </a:xfrm>
        </p:grpSpPr>
        <p:sp>
          <p:nvSpPr>
            <p:cNvPr id="38"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9" name="组合 38"/>
            <p:cNvGrpSpPr>
              <a:grpSpLocks/>
            </p:cNvGrpSpPr>
            <p:nvPr/>
          </p:nvGrpSpPr>
          <p:grpSpPr bwMode="gray">
            <a:xfrm>
              <a:off x="649288" y="2289176"/>
              <a:ext cx="561975" cy="769938"/>
              <a:chOff x="649288" y="2289176"/>
              <a:chExt cx="561975" cy="769938"/>
            </a:xfrm>
          </p:grpSpPr>
          <p:sp>
            <p:nvSpPr>
              <p:cNvPr id="40"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7" name="组合 16"/>
          <p:cNvGrpSpPr>
            <a:grpSpLocks noChangeAspect="1"/>
          </p:cNvGrpSpPr>
          <p:nvPr/>
        </p:nvGrpSpPr>
        <p:grpSpPr bwMode="gray">
          <a:xfrm>
            <a:off x="4923468" y="5585310"/>
            <a:ext cx="416479" cy="416479"/>
            <a:chOff x="373063" y="2114551"/>
            <a:chExt cx="1114425" cy="1116013"/>
          </a:xfrm>
        </p:grpSpPr>
        <p:sp>
          <p:nvSpPr>
            <p:cNvPr id="30"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30"/>
            <p:cNvGrpSpPr>
              <a:grpSpLocks/>
            </p:cNvGrpSpPr>
            <p:nvPr/>
          </p:nvGrpSpPr>
          <p:grpSpPr bwMode="gray">
            <a:xfrm>
              <a:off x="649288" y="2289176"/>
              <a:ext cx="561975" cy="769938"/>
              <a:chOff x="649288" y="2289176"/>
              <a:chExt cx="561975" cy="769938"/>
            </a:xfrm>
          </p:grpSpPr>
          <p:sp>
            <p:nvSpPr>
              <p:cNvPr id="32"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8" name="Freeform 222"/>
          <p:cNvSpPr/>
          <p:nvPr/>
        </p:nvSpPr>
        <p:spPr bwMode="gray">
          <a:xfrm rot="16761088">
            <a:off x="1968596" y="4801252"/>
            <a:ext cx="936838" cy="796839"/>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tileRect/>
          </a:gradFill>
          <a:ln>
            <a:gradFill flip="none" rotWithShape="1">
              <a:gsLst>
                <a:gs pos="0">
                  <a:schemeClr val="accent1">
                    <a:lumMod val="0"/>
                    <a:lumOff val="100000"/>
                    <a:alpha val="0"/>
                  </a:schemeClr>
                </a:gs>
                <a:gs pos="86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Freeform 222"/>
          <p:cNvSpPr/>
          <p:nvPr/>
        </p:nvSpPr>
        <p:spPr bwMode="gray">
          <a:xfrm rot="15742895" flipV="1">
            <a:off x="4508032" y="4827519"/>
            <a:ext cx="936838" cy="713614"/>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tileRect/>
          </a:gradFill>
          <a:ln>
            <a:gradFill flip="none" rotWithShape="1">
              <a:gsLst>
                <a:gs pos="0">
                  <a:schemeClr val="accent1">
                    <a:lumMod val="0"/>
                    <a:lumOff val="100000"/>
                    <a:alpha val="0"/>
                  </a:schemeClr>
                </a:gs>
                <a:gs pos="86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Right Arrow 158"/>
          <p:cNvSpPr/>
          <p:nvPr/>
        </p:nvSpPr>
        <p:spPr bwMode="gray">
          <a:xfrm rot="16200000">
            <a:off x="3343569" y="4691006"/>
            <a:ext cx="845858" cy="1065456"/>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1 w 1212477"/>
              <a:gd name="connsiteY0" fmla="*/ 0 h 1770281"/>
              <a:gd name="connsiteX1" fmla="*/ 965325 w 1212477"/>
              <a:gd name="connsiteY1" fmla="*/ 898073 h 1770281"/>
              <a:gd name="connsiteX2" fmla="*/ 965325 w 1212477"/>
              <a:gd name="connsiteY2" fmla="*/ 757458 h 1770281"/>
              <a:gd name="connsiteX3" fmla="*/ 1212477 w 1212477"/>
              <a:gd name="connsiteY3" fmla="*/ 1004611 h 1770281"/>
              <a:gd name="connsiteX4" fmla="*/ 965325 w 1212477"/>
              <a:gd name="connsiteY4" fmla="*/ 1251763 h 1770281"/>
              <a:gd name="connsiteX5" fmla="*/ 965325 w 1212477"/>
              <a:gd name="connsiteY5" fmla="*/ 1111148 h 1770281"/>
              <a:gd name="connsiteX6" fmla="*/ 582884 w 1212477"/>
              <a:gd name="connsiteY6" fmla="*/ 1770281 h 1770281"/>
              <a:gd name="connsiteX7" fmla="*/ -1 w 1212477"/>
              <a:gd name="connsiteY7" fmla="*/ 0 h 1770281"/>
              <a:gd name="connsiteX0" fmla="*/ 0 w 1212478"/>
              <a:gd name="connsiteY0" fmla="*/ 0 h 2112676"/>
              <a:gd name="connsiteX1" fmla="*/ 965326 w 1212478"/>
              <a:gd name="connsiteY1" fmla="*/ 898073 h 2112676"/>
              <a:gd name="connsiteX2" fmla="*/ 965326 w 1212478"/>
              <a:gd name="connsiteY2" fmla="*/ 757458 h 2112676"/>
              <a:gd name="connsiteX3" fmla="*/ 1212478 w 1212478"/>
              <a:gd name="connsiteY3" fmla="*/ 1004611 h 2112676"/>
              <a:gd name="connsiteX4" fmla="*/ 965326 w 1212478"/>
              <a:gd name="connsiteY4" fmla="*/ 1251763 h 2112676"/>
              <a:gd name="connsiteX5" fmla="*/ 965326 w 1212478"/>
              <a:gd name="connsiteY5" fmla="*/ 1111148 h 2112676"/>
              <a:gd name="connsiteX6" fmla="*/ 29466 w 1212478"/>
              <a:gd name="connsiteY6" fmla="*/ 2112677 h 2112676"/>
              <a:gd name="connsiteX7" fmla="*/ 0 w 1212478"/>
              <a:gd name="connsiteY7" fmla="*/ 0 h 2112676"/>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2478" h="2112678">
                <a:moveTo>
                  <a:pt x="0" y="0"/>
                </a:moveTo>
                <a:cubicBezTo>
                  <a:pt x="76680" y="461013"/>
                  <a:pt x="698146" y="848546"/>
                  <a:pt x="965326" y="898073"/>
                </a:cubicBezTo>
                <a:lnTo>
                  <a:pt x="965326" y="757458"/>
                </a:lnTo>
                <a:lnTo>
                  <a:pt x="1212478" y="1004611"/>
                </a:lnTo>
                <a:lnTo>
                  <a:pt x="965326" y="1251763"/>
                </a:lnTo>
                <a:lnTo>
                  <a:pt x="965326" y="1111148"/>
                </a:lnTo>
                <a:cubicBezTo>
                  <a:pt x="693066" y="1208942"/>
                  <a:pt x="126972" y="1618078"/>
                  <a:pt x="29466" y="2112678"/>
                </a:cubicBezTo>
                <a:lnTo>
                  <a:pt x="0" y="0"/>
                </a:lnTo>
                <a:close/>
              </a:path>
            </a:pathLst>
          </a:cu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103"/>
          <p:cNvSpPr txBox="1"/>
          <p:nvPr/>
        </p:nvSpPr>
        <p:spPr bwMode="gray">
          <a:xfrm>
            <a:off x="2039998" y="5665430"/>
            <a:ext cx="72301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srgbClr val="0070C0"/>
                </a:solidFill>
                <a:latin typeface="Huawei Sans" panose="020C0503030203020204" pitchFamily="34" charset="0"/>
              </a:rPr>
              <a:t>User A</a:t>
            </a:r>
            <a:endParaRPr lang="en-US" sz="1400" dirty="0">
              <a:solidFill>
                <a:srgbClr val="0070C0"/>
              </a:solidFill>
              <a:latin typeface="Huawei Sans" panose="020C0503030203020204" pitchFamily="34" charset="0"/>
            </a:endParaRPr>
          </a:p>
        </p:txBody>
      </p:sp>
      <p:sp>
        <p:nvSpPr>
          <p:cNvPr id="22" name="文本框 104"/>
          <p:cNvSpPr txBox="1"/>
          <p:nvPr/>
        </p:nvSpPr>
        <p:spPr bwMode="gray">
          <a:xfrm>
            <a:off x="3694436" y="5665430"/>
            <a:ext cx="732893"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srgbClr val="0070C0"/>
                </a:solidFill>
                <a:latin typeface="Huawei Sans" panose="020C0503030203020204" pitchFamily="34" charset="0"/>
              </a:rPr>
              <a:t>User B</a:t>
            </a:r>
            <a:endParaRPr lang="en-US" sz="1400" dirty="0">
              <a:solidFill>
                <a:srgbClr val="0070C0"/>
              </a:solidFill>
              <a:latin typeface="Huawei Sans" panose="020C0503030203020204" pitchFamily="34" charset="0"/>
            </a:endParaRPr>
          </a:p>
        </p:txBody>
      </p:sp>
      <p:sp>
        <p:nvSpPr>
          <p:cNvPr id="23" name="文本框 105"/>
          <p:cNvSpPr txBox="1"/>
          <p:nvPr/>
        </p:nvSpPr>
        <p:spPr bwMode="gray">
          <a:xfrm>
            <a:off x="5293139" y="5665430"/>
            <a:ext cx="742511"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srgbClr val="0070C0"/>
                </a:solidFill>
                <a:latin typeface="Huawei Sans" panose="020C0503030203020204" pitchFamily="34" charset="0"/>
              </a:rPr>
              <a:t>User C</a:t>
            </a:r>
            <a:endParaRPr lang="en-US" sz="1400" dirty="0">
              <a:solidFill>
                <a:srgbClr val="0070C0"/>
              </a:solidFill>
              <a:latin typeface="Huawei Sans" panose="020C0503030203020204" pitchFamily="34" charset="0"/>
            </a:endParaRPr>
          </a:p>
        </p:txBody>
      </p:sp>
      <p:sp>
        <p:nvSpPr>
          <p:cNvPr id="24" name="文本框 107"/>
          <p:cNvSpPr txBox="1"/>
          <p:nvPr/>
        </p:nvSpPr>
        <p:spPr bwMode="gray">
          <a:xfrm>
            <a:off x="1974793" y="5224378"/>
            <a:ext cx="1685746"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srgbClr val="FF9900"/>
                </a:solidFill>
                <a:latin typeface="Huawei Sans" panose="020C0503030203020204" pitchFamily="34" charset="0"/>
              </a:rPr>
              <a:t>NAC</a:t>
            </a:r>
            <a:endParaRPr lang="en-US" altLang="zh-CN" sz="1400" dirty="0" smtClean="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108"/>
          <p:cNvSpPr txBox="1"/>
          <p:nvPr/>
        </p:nvSpPr>
        <p:spPr bwMode="gray">
          <a:xfrm>
            <a:off x="3498710" y="5224378"/>
            <a:ext cx="1548553"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altLang="zh-CN" sz="1400" dirty="0">
                <a:solidFill>
                  <a:srgbClr val="FF9900"/>
                </a:solidFill>
                <a:latin typeface="Huawei Sans" panose="020C0503030203020204" pitchFamily="34" charset="0"/>
              </a:rPr>
              <a:t>NAC</a:t>
            </a:r>
            <a:endParaRPr lang="en-US" altLang="zh-CN" sz="1400"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109"/>
          <p:cNvSpPr txBox="1"/>
          <p:nvPr/>
        </p:nvSpPr>
        <p:spPr bwMode="gray">
          <a:xfrm>
            <a:off x="4853156" y="5224378"/>
            <a:ext cx="1560837"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altLang="zh-CN" sz="1400" dirty="0">
                <a:solidFill>
                  <a:srgbClr val="FF9900"/>
                </a:solidFill>
                <a:latin typeface="Huawei Sans" panose="020C0503030203020204" pitchFamily="34" charset="0"/>
              </a:rPr>
              <a:t>NAC</a:t>
            </a:r>
            <a:endParaRPr lang="en-US" altLang="zh-CN" sz="1400"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Right Arrow 158"/>
          <p:cNvSpPr/>
          <p:nvPr/>
        </p:nvSpPr>
        <p:spPr bwMode="gray">
          <a:xfrm rot="16200000" flipH="1">
            <a:off x="3391731" y="851570"/>
            <a:ext cx="724137" cy="5696725"/>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1 w 1212477"/>
              <a:gd name="connsiteY0" fmla="*/ 0 h 1770281"/>
              <a:gd name="connsiteX1" fmla="*/ 965325 w 1212477"/>
              <a:gd name="connsiteY1" fmla="*/ 898073 h 1770281"/>
              <a:gd name="connsiteX2" fmla="*/ 965325 w 1212477"/>
              <a:gd name="connsiteY2" fmla="*/ 757458 h 1770281"/>
              <a:gd name="connsiteX3" fmla="*/ 1212477 w 1212477"/>
              <a:gd name="connsiteY3" fmla="*/ 1004611 h 1770281"/>
              <a:gd name="connsiteX4" fmla="*/ 965325 w 1212477"/>
              <a:gd name="connsiteY4" fmla="*/ 1251763 h 1770281"/>
              <a:gd name="connsiteX5" fmla="*/ 965325 w 1212477"/>
              <a:gd name="connsiteY5" fmla="*/ 1111148 h 1770281"/>
              <a:gd name="connsiteX6" fmla="*/ 582884 w 1212477"/>
              <a:gd name="connsiteY6" fmla="*/ 1770281 h 1770281"/>
              <a:gd name="connsiteX7" fmla="*/ -1 w 1212477"/>
              <a:gd name="connsiteY7" fmla="*/ 0 h 1770281"/>
              <a:gd name="connsiteX0" fmla="*/ 0 w 1212478"/>
              <a:gd name="connsiteY0" fmla="*/ 0 h 2112676"/>
              <a:gd name="connsiteX1" fmla="*/ 965326 w 1212478"/>
              <a:gd name="connsiteY1" fmla="*/ 898073 h 2112676"/>
              <a:gd name="connsiteX2" fmla="*/ 965326 w 1212478"/>
              <a:gd name="connsiteY2" fmla="*/ 757458 h 2112676"/>
              <a:gd name="connsiteX3" fmla="*/ 1212478 w 1212478"/>
              <a:gd name="connsiteY3" fmla="*/ 1004611 h 2112676"/>
              <a:gd name="connsiteX4" fmla="*/ 965326 w 1212478"/>
              <a:gd name="connsiteY4" fmla="*/ 1251763 h 2112676"/>
              <a:gd name="connsiteX5" fmla="*/ 965326 w 1212478"/>
              <a:gd name="connsiteY5" fmla="*/ 1111148 h 2112676"/>
              <a:gd name="connsiteX6" fmla="*/ 29466 w 1212478"/>
              <a:gd name="connsiteY6" fmla="*/ 2112677 h 2112676"/>
              <a:gd name="connsiteX7" fmla="*/ 0 w 1212478"/>
              <a:gd name="connsiteY7" fmla="*/ 0 h 2112676"/>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 name="connsiteX0" fmla="*/ 316036 w 1183012"/>
              <a:gd name="connsiteY0" fmla="*/ 0 h 6729497"/>
              <a:gd name="connsiteX1" fmla="*/ 935860 w 1183012"/>
              <a:gd name="connsiteY1" fmla="*/ 5514892 h 6729497"/>
              <a:gd name="connsiteX2" fmla="*/ 935860 w 1183012"/>
              <a:gd name="connsiteY2" fmla="*/ 5374277 h 6729497"/>
              <a:gd name="connsiteX3" fmla="*/ 1183012 w 1183012"/>
              <a:gd name="connsiteY3" fmla="*/ 5621430 h 6729497"/>
              <a:gd name="connsiteX4" fmla="*/ 935860 w 1183012"/>
              <a:gd name="connsiteY4" fmla="*/ 5868582 h 6729497"/>
              <a:gd name="connsiteX5" fmla="*/ 935860 w 1183012"/>
              <a:gd name="connsiteY5" fmla="*/ 5727967 h 6729497"/>
              <a:gd name="connsiteX6" fmla="*/ 0 w 1183012"/>
              <a:gd name="connsiteY6" fmla="*/ 6729497 h 6729497"/>
              <a:gd name="connsiteX7" fmla="*/ 316036 w 1183012"/>
              <a:gd name="connsiteY7" fmla="*/ 0 h 6729497"/>
              <a:gd name="connsiteX0" fmla="*/ 45646 w 912622"/>
              <a:gd name="connsiteY0" fmla="*/ 0 h 11295957"/>
              <a:gd name="connsiteX1" fmla="*/ 665470 w 912622"/>
              <a:gd name="connsiteY1" fmla="*/ 5514892 h 11295957"/>
              <a:gd name="connsiteX2" fmla="*/ 665470 w 912622"/>
              <a:gd name="connsiteY2" fmla="*/ 5374277 h 11295957"/>
              <a:gd name="connsiteX3" fmla="*/ 912622 w 912622"/>
              <a:gd name="connsiteY3" fmla="*/ 5621430 h 11295957"/>
              <a:gd name="connsiteX4" fmla="*/ 665470 w 912622"/>
              <a:gd name="connsiteY4" fmla="*/ 5868582 h 11295957"/>
              <a:gd name="connsiteX5" fmla="*/ 665470 w 912622"/>
              <a:gd name="connsiteY5" fmla="*/ 5727967 h 11295957"/>
              <a:gd name="connsiteX6" fmla="*/ 1 w 912622"/>
              <a:gd name="connsiteY6" fmla="*/ 11295956 h 11295957"/>
              <a:gd name="connsiteX7" fmla="*/ 45646 w 912622"/>
              <a:gd name="connsiteY7" fmla="*/ 0 h 11295957"/>
              <a:gd name="connsiteX0" fmla="*/ 45644 w 912620"/>
              <a:gd name="connsiteY0" fmla="*/ 0 h 11295955"/>
              <a:gd name="connsiteX1" fmla="*/ 665468 w 912620"/>
              <a:gd name="connsiteY1" fmla="*/ 5514892 h 11295955"/>
              <a:gd name="connsiteX2" fmla="*/ 665468 w 912620"/>
              <a:gd name="connsiteY2" fmla="*/ 5374277 h 11295955"/>
              <a:gd name="connsiteX3" fmla="*/ 912620 w 912620"/>
              <a:gd name="connsiteY3" fmla="*/ 5621430 h 11295955"/>
              <a:gd name="connsiteX4" fmla="*/ 665468 w 912620"/>
              <a:gd name="connsiteY4" fmla="*/ 5868582 h 11295955"/>
              <a:gd name="connsiteX5" fmla="*/ 665468 w 912620"/>
              <a:gd name="connsiteY5" fmla="*/ 5727967 h 11295955"/>
              <a:gd name="connsiteX6" fmla="*/ -1 w 912620"/>
              <a:gd name="connsiteY6" fmla="*/ 11295956 h 11295955"/>
              <a:gd name="connsiteX7" fmla="*/ 45644 w 912620"/>
              <a:gd name="connsiteY7" fmla="*/ 0 h 11295955"/>
              <a:gd name="connsiteX0" fmla="*/ 45646 w 912622"/>
              <a:gd name="connsiteY0" fmla="*/ 0 h 11295957"/>
              <a:gd name="connsiteX1" fmla="*/ 665470 w 912622"/>
              <a:gd name="connsiteY1" fmla="*/ 5514892 h 11295957"/>
              <a:gd name="connsiteX2" fmla="*/ 665470 w 912622"/>
              <a:gd name="connsiteY2" fmla="*/ 5374277 h 11295957"/>
              <a:gd name="connsiteX3" fmla="*/ 912622 w 912622"/>
              <a:gd name="connsiteY3" fmla="*/ 5621430 h 11295957"/>
              <a:gd name="connsiteX4" fmla="*/ 665470 w 912622"/>
              <a:gd name="connsiteY4" fmla="*/ 5868582 h 11295957"/>
              <a:gd name="connsiteX5" fmla="*/ 665470 w 912622"/>
              <a:gd name="connsiteY5" fmla="*/ 5727967 h 11295957"/>
              <a:gd name="connsiteX6" fmla="*/ 1 w 912622"/>
              <a:gd name="connsiteY6" fmla="*/ 11295956 h 11295957"/>
              <a:gd name="connsiteX7" fmla="*/ 45646 w 912622"/>
              <a:gd name="connsiteY7" fmla="*/ 0 h 1129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622" h="11295957">
                <a:moveTo>
                  <a:pt x="45646" y="0"/>
                </a:moveTo>
                <a:cubicBezTo>
                  <a:pt x="122326" y="461013"/>
                  <a:pt x="33260" y="5168210"/>
                  <a:pt x="665470" y="5514892"/>
                </a:cubicBezTo>
                <a:lnTo>
                  <a:pt x="665470" y="5374277"/>
                </a:lnTo>
                <a:lnTo>
                  <a:pt x="912622" y="5621430"/>
                </a:lnTo>
                <a:lnTo>
                  <a:pt x="665470" y="5868582"/>
                </a:lnTo>
                <a:lnTo>
                  <a:pt x="665470" y="5727967"/>
                </a:lnTo>
                <a:cubicBezTo>
                  <a:pt x="-48431" y="5855980"/>
                  <a:pt x="97507" y="10801356"/>
                  <a:pt x="1" y="11295956"/>
                </a:cubicBezTo>
                <a:lnTo>
                  <a:pt x="45646" y="0"/>
                </a:lnTo>
                <a:close/>
              </a:path>
            </a:pathLst>
          </a:cu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121"/>
          <p:cNvSpPr txBox="1"/>
          <p:nvPr/>
        </p:nvSpPr>
        <p:spPr bwMode="gray">
          <a:xfrm>
            <a:off x="2719753" y="3294988"/>
            <a:ext cx="1999620" cy="523220"/>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FF9900"/>
                </a:solidFill>
                <a:latin typeface="Huawei Sans" panose="020C0503030203020204" pitchFamily="34" charset="0"/>
              </a:rPr>
              <a:t>Deliver security groups and policies</a:t>
            </a:r>
            <a:endParaRPr lang="en-US" altLang="zh-CN" sz="1400" dirty="0" smtClean="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Oval 4"/>
          <p:cNvSpPr>
            <a:spLocks noChangeAspect="1"/>
          </p:cNvSpPr>
          <p:nvPr/>
        </p:nvSpPr>
        <p:spPr bwMode="gray">
          <a:xfrm>
            <a:off x="1670128" y="5239563"/>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Oval 4"/>
          <p:cNvSpPr>
            <a:spLocks noChangeAspect="1"/>
          </p:cNvSpPr>
          <p:nvPr/>
        </p:nvSpPr>
        <p:spPr bwMode="gray">
          <a:xfrm>
            <a:off x="2794442" y="4298561"/>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Oval 4"/>
          <p:cNvSpPr>
            <a:spLocks noChangeAspect="1"/>
          </p:cNvSpPr>
          <p:nvPr/>
        </p:nvSpPr>
        <p:spPr bwMode="gray">
          <a:xfrm>
            <a:off x="2625630" y="3403525"/>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圆角矩形 91"/>
          <p:cNvSpPr/>
          <p:nvPr/>
        </p:nvSpPr>
        <p:spPr bwMode="gray">
          <a:xfrm>
            <a:off x="725059" y="1769893"/>
            <a:ext cx="5892800" cy="1558883"/>
          </a:xfrm>
          <a:prstGeom prst="roundRect">
            <a:avLst>
              <a:gd name="adj" fmla="val 7334"/>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lnSpc>
                <a:spcPts val="2000"/>
              </a:lnSpc>
            </a:pP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grpSp>
        <p:nvGrpSpPr>
          <p:cNvPr id="93" name="组合 362"/>
          <p:cNvGrpSpPr>
            <a:grpSpLocks noChangeAspect="1"/>
          </p:cNvGrpSpPr>
          <p:nvPr/>
        </p:nvGrpSpPr>
        <p:grpSpPr bwMode="gray">
          <a:xfrm>
            <a:off x="926456" y="1964932"/>
            <a:ext cx="416479" cy="416479"/>
            <a:chOff x="373063" y="2114551"/>
            <a:chExt cx="1114425" cy="1116013"/>
          </a:xfrm>
        </p:grpSpPr>
        <p:sp>
          <p:nvSpPr>
            <p:cNvPr id="94"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nvGrpSpPr>
            <p:cNvPr id="95" name="组合 341"/>
            <p:cNvGrpSpPr>
              <a:grpSpLocks/>
            </p:cNvGrpSpPr>
            <p:nvPr/>
          </p:nvGrpSpPr>
          <p:grpSpPr bwMode="gray">
            <a:xfrm>
              <a:off x="649288" y="2289176"/>
              <a:ext cx="561975" cy="769938"/>
              <a:chOff x="649288" y="2289176"/>
              <a:chExt cx="561975" cy="769938"/>
            </a:xfrm>
          </p:grpSpPr>
          <p:sp>
            <p:nvSpPr>
              <p:cNvPr id="96"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97"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98"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99"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0"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1"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grpSp>
      <p:grpSp>
        <p:nvGrpSpPr>
          <p:cNvPr id="102" name="组合 362"/>
          <p:cNvGrpSpPr>
            <a:grpSpLocks noChangeAspect="1"/>
          </p:cNvGrpSpPr>
          <p:nvPr/>
        </p:nvGrpSpPr>
        <p:grpSpPr bwMode="gray">
          <a:xfrm>
            <a:off x="2847499" y="1964932"/>
            <a:ext cx="416479" cy="416479"/>
            <a:chOff x="373063" y="2114551"/>
            <a:chExt cx="1114425" cy="1116013"/>
          </a:xfrm>
        </p:grpSpPr>
        <p:sp>
          <p:nvSpPr>
            <p:cNvPr id="103"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nvGrpSpPr>
            <p:cNvPr id="104" name="组合 341"/>
            <p:cNvGrpSpPr>
              <a:grpSpLocks/>
            </p:cNvGrpSpPr>
            <p:nvPr/>
          </p:nvGrpSpPr>
          <p:grpSpPr bwMode="gray">
            <a:xfrm>
              <a:off x="649288" y="2289176"/>
              <a:ext cx="561975" cy="769938"/>
              <a:chOff x="649288" y="2289176"/>
              <a:chExt cx="561975" cy="769938"/>
            </a:xfrm>
          </p:grpSpPr>
          <p:sp>
            <p:nvSpPr>
              <p:cNvPr id="105"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6"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7"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8"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9"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0"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grpSp>
      <p:grpSp>
        <p:nvGrpSpPr>
          <p:cNvPr id="111" name="组合 362"/>
          <p:cNvGrpSpPr>
            <a:grpSpLocks noChangeAspect="1"/>
          </p:cNvGrpSpPr>
          <p:nvPr/>
        </p:nvGrpSpPr>
        <p:grpSpPr bwMode="gray">
          <a:xfrm>
            <a:off x="4768543" y="1964932"/>
            <a:ext cx="416479" cy="416479"/>
            <a:chOff x="373063" y="2114551"/>
            <a:chExt cx="1114425" cy="1116013"/>
          </a:xfrm>
        </p:grpSpPr>
        <p:sp>
          <p:nvSpPr>
            <p:cNvPr id="112"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nvGrpSpPr>
            <p:cNvPr id="113" name="组合 341"/>
            <p:cNvGrpSpPr>
              <a:grpSpLocks/>
            </p:cNvGrpSpPr>
            <p:nvPr/>
          </p:nvGrpSpPr>
          <p:grpSpPr bwMode="gray">
            <a:xfrm>
              <a:off x="649288" y="2289176"/>
              <a:ext cx="561975" cy="769938"/>
              <a:chOff x="649288" y="2289176"/>
              <a:chExt cx="561975" cy="769938"/>
            </a:xfrm>
          </p:grpSpPr>
          <p:sp>
            <p:nvSpPr>
              <p:cNvPr id="114"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5"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6"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7"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8"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9"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grpSp>
      <p:sp>
        <p:nvSpPr>
          <p:cNvPr id="120" name="文本框 119"/>
          <p:cNvSpPr txBox="1"/>
          <p:nvPr/>
        </p:nvSpPr>
        <p:spPr bwMode="gray">
          <a:xfrm>
            <a:off x="1334746" y="1911561"/>
            <a:ext cx="1348446" cy="523220"/>
          </a:xfrm>
          <a:prstGeom prst="rect">
            <a:avLst/>
          </a:prstGeom>
          <a:noFill/>
        </p:spPr>
        <p:txBody>
          <a:bodyPr wrap="none" rtlCol="0">
            <a:spAutoFit/>
          </a:bodyPr>
          <a:lstStyle/>
          <a:p>
            <a:pPr fontAlgn="ctr"/>
            <a:r>
              <a:rPr lang="en-US" sz="1400" dirty="0" smtClean="0">
                <a:solidFill>
                  <a:srgbClr val="0070C0"/>
                </a:solidFill>
                <a:latin typeface="Huawei Sans" panose="020C0503030203020204" pitchFamily="34" charset="0"/>
              </a:rPr>
              <a:t>Sales user</a:t>
            </a:r>
            <a:endParaRPr lang="en-US" altLang="zh-CN" sz="1400" dirty="0" smtClean="0">
              <a:solidFill>
                <a:srgbClr val="0070C0"/>
              </a:solidFill>
              <a:latin typeface="Huawei Sans" panose="020C0503030203020204" pitchFamily="34" charset="0"/>
            </a:endParaRPr>
          </a:p>
          <a:p>
            <a:pPr fontAlgn="ctr"/>
            <a:r>
              <a:rPr lang="en-US" sz="1400" dirty="0" smtClean="0">
                <a:solidFill>
                  <a:srgbClr val="0070C0"/>
                </a:solidFill>
                <a:latin typeface="Huawei Sans" panose="020C0503030203020204" pitchFamily="34" charset="0"/>
              </a:rPr>
              <a:t>security group</a:t>
            </a:r>
            <a:endParaRPr lang="en-US" altLang="zh-CN" sz="1400" dirty="0">
              <a:solidFill>
                <a:srgbClr val="0070C0"/>
              </a:solidFill>
              <a:latin typeface="Huawei Sans" panose="020C0503030203020204" pitchFamily="34" charset="0"/>
            </a:endParaRPr>
          </a:p>
        </p:txBody>
      </p:sp>
      <p:sp>
        <p:nvSpPr>
          <p:cNvPr id="121" name="文本框 120"/>
          <p:cNvSpPr txBox="1"/>
          <p:nvPr/>
        </p:nvSpPr>
        <p:spPr bwMode="gray">
          <a:xfrm>
            <a:off x="3261012" y="1911561"/>
            <a:ext cx="1348446" cy="523220"/>
          </a:xfrm>
          <a:prstGeom prst="rect">
            <a:avLst/>
          </a:prstGeom>
          <a:noFill/>
        </p:spPr>
        <p:txBody>
          <a:bodyPr wrap="none" rtlCol="0">
            <a:spAutoFit/>
          </a:bodyPr>
          <a:lstStyle/>
          <a:p>
            <a:pPr fontAlgn="ctr"/>
            <a:r>
              <a:rPr lang="en-US" sz="1400" dirty="0" smtClean="0">
                <a:solidFill>
                  <a:srgbClr val="0070C0"/>
                </a:solidFill>
                <a:latin typeface="Huawei Sans" panose="020C0503030203020204" pitchFamily="34" charset="0"/>
              </a:rPr>
              <a:t>R&amp;D user</a:t>
            </a:r>
            <a:endParaRPr lang="en-US" altLang="zh-CN" sz="1400" dirty="0" smtClean="0">
              <a:solidFill>
                <a:srgbClr val="0070C0"/>
              </a:solidFill>
              <a:latin typeface="Huawei Sans" panose="020C0503030203020204" pitchFamily="34" charset="0"/>
            </a:endParaRPr>
          </a:p>
          <a:p>
            <a:pPr fontAlgn="ctr"/>
            <a:r>
              <a:rPr lang="en-US" sz="1400" dirty="0" smtClean="0">
                <a:solidFill>
                  <a:srgbClr val="0070C0"/>
                </a:solidFill>
                <a:latin typeface="Huawei Sans" panose="020C0503030203020204" pitchFamily="34" charset="0"/>
              </a:rPr>
              <a:t>security group</a:t>
            </a:r>
            <a:endParaRPr lang="en-US" altLang="zh-CN" sz="1400" dirty="0">
              <a:solidFill>
                <a:srgbClr val="0070C0"/>
              </a:solidFill>
              <a:latin typeface="Huawei Sans" panose="020C0503030203020204" pitchFamily="34" charset="0"/>
            </a:endParaRPr>
          </a:p>
        </p:txBody>
      </p:sp>
      <p:sp>
        <p:nvSpPr>
          <p:cNvPr id="122" name="文本框 121"/>
          <p:cNvSpPr txBox="1"/>
          <p:nvPr/>
        </p:nvSpPr>
        <p:spPr bwMode="gray">
          <a:xfrm>
            <a:off x="5172642" y="1911561"/>
            <a:ext cx="1457450" cy="523220"/>
          </a:xfrm>
          <a:prstGeom prst="rect">
            <a:avLst/>
          </a:prstGeom>
          <a:noFill/>
        </p:spPr>
        <p:txBody>
          <a:bodyPr wrap="none" rtlCol="0">
            <a:spAutoFit/>
          </a:bodyPr>
          <a:lstStyle/>
          <a:p>
            <a:pPr fontAlgn="ctr"/>
            <a:r>
              <a:rPr lang="en-US" sz="1400" dirty="0" smtClean="0">
                <a:solidFill>
                  <a:srgbClr val="0070C0"/>
                </a:solidFill>
                <a:latin typeface="Huawei Sans" panose="020C0503030203020204" pitchFamily="34" charset="0"/>
              </a:rPr>
              <a:t>Server resource</a:t>
            </a:r>
            <a:endParaRPr lang="en-US" altLang="zh-CN" sz="1400" dirty="0" smtClean="0">
              <a:solidFill>
                <a:srgbClr val="0070C0"/>
              </a:solidFill>
              <a:latin typeface="Huawei Sans" panose="020C0503030203020204" pitchFamily="34" charset="0"/>
            </a:endParaRPr>
          </a:p>
          <a:p>
            <a:pPr fontAlgn="ctr"/>
            <a:r>
              <a:rPr lang="en-US" sz="1400" dirty="0" smtClean="0">
                <a:solidFill>
                  <a:srgbClr val="0070C0"/>
                </a:solidFill>
                <a:latin typeface="Huawei Sans" panose="020C0503030203020204" pitchFamily="34" charset="0"/>
              </a:rPr>
              <a:t>security group</a:t>
            </a:r>
            <a:endParaRPr lang="en-US" altLang="zh-CN" sz="1400" dirty="0">
              <a:solidFill>
                <a:srgbClr val="0070C0"/>
              </a:solidFill>
              <a:latin typeface="Huawei Sans" panose="020C0503030203020204" pitchFamily="34" charset="0"/>
            </a:endParaRPr>
          </a:p>
        </p:txBody>
      </p:sp>
      <p:cxnSp>
        <p:nvCxnSpPr>
          <p:cNvPr id="123" name="直接连接符 122"/>
          <p:cNvCxnSpPr>
            <a:stCxn id="92" idx="1"/>
            <a:endCxn id="92" idx="3"/>
          </p:cNvCxnSpPr>
          <p:nvPr/>
        </p:nvCxnSpPr>
        <p:spPr bwMode="gray">
          <a:xfrm>
            <a:off x="725059" y="2549335"/>
            <a:ext cx="5892800"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文本框 123"/>
          <p:cNvSpPr txBox="1"/>
          <p:nvPr/>
        </p:nvSpPr>
        <p:spPr bwMode="gray">
          <a:xfrm>
            <a:off x="2262267" y="2732047"/>
            <a:ext cx="2818400" cy="338554"/>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0070C0"/>
                </a:solidFill>
                <a:latin typeface="Huawei Sans" panose="020C0503030203020204" pitchFamily="34" charset="0"/>
              </a:rPr>
              <a:t>Permission control policies</a:t>
            </a:r>
            <a:endParaRPr lang="en-US" altLang="zh-CN"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Oval 4"/>
          <p:cNvSpPr>
            <a:spLocks noChangeAspect="1"/>
          </p:cNvSpPr>
          <p:nvPr/>
        </p:nvSpPr>
        <p:spPr bwMode="gray">
          <a:xfrm>
            <a:off x="536275" y="2421241"/>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圆角矩形 75"/>
          <p:cNvSpPr/>
          <p:nvPr/>
        </p:nvSpPr>
        <p:spPr bwMode="gray">
          <a:xfrm>
            <a:off x="7232204" y="1992170"/>
            <a:ext cx="4516883" cy="3923716"/>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342900" indent="-342900" fontAlgn="ctr">
              <a:lnSpc>
                <a:spcPct val="150000"/>
              </a:lnSpc>
              <a:spcAft>
                <a:spcPts val="600"/>
              </a:spcAft>
              <a:buFont typeface="+mj-lt"/>
              <a:buAutoNum type="arabicPeriod"/>
            </a:pPr>
            <a:r>
              <a:rPr lang="en-US" sz="1400" dirty="0" smtClean="0">
                <a:solidFill>
                  <a:schemeClr val="tx1"/>
                </a:solidFill>
                <a:latin typeface="Huawei Sans" panose="020C0503030203020204" pitchFamily="34" charset="0"/>
              </a:rPr>
              <a:t>Security groups are defined, each representing a group of users who have the same network access requirements.</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42900" indent="-342900" fontAlgn="ctr">
              <a:lnSpc>
                <a:spcPct val="150000"/>
              </a:lnSpc>
              <a:spcAft>
                <a:spcPts val="600"/>
              </a:spcAft>
              <a:buFont typeface="+mj-lt"/>
              <a:buAutoNum type="arabicPeriod"/>
            </a:pPr>
            <a:r>
              <a:rPr lang="en-US" sz="1400" dirty="0" smtClean="0">
                <a:solidFill>
                  <a:schemeClr val="tx1"/>
                </a:solidFill>
                <a:latin typeface="Huawei Sans" panose="020C0503030203020204" pitchFamily="34" charset="0"/>
              </a:rPr>
              <a:t>Permission control policies are defined based on security groups and are delivered to network devices.</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42900" indent="-342900" fontAlgn="ctr">
              <a:lnSpc>
                <a:spcPct val="150000"/>
              </a:lnSpc>
              <a:spcAft>
                <a:spcPts val="600"/>
              </a:spcAft>
              <a:buFont typeface="+mj-lt"/>
              <a:buAutoNum type="arabicPeriod"/>
            </a:pPr>
            <a:r>
              <a:rPr lang="en-US" sz="1400" dirty="0" smtClean="0">
                <a:solidFill>
                  <a:schemeClr val="tx1"/>
                </a:solidFill>
                <a:latin typeface="Huawei Sans" panose="020C0503030203020204" pitchFamily="34" charset="0"/>
              </a:rPr>
              <a:t>Users obtain authorized security groups after they are successfully authenticated.</a:t>
            </a:r>
          </a:p>
          <a:p>
            <a:pPr marL="342900" indent="-342900" fontAlgn="ctr">
              <a:lnSpc>
                <a:spcPct val="150000"/>
              </a:lnSpc>
              <a:spcAft>
                <a:spcPts val="600"/>
              </a:spcAft>
              <a:buFont typeface="+mj-lt"/>
              <a:buAutoNum type="arabicPeriod"/>
            </a:pPr>
            <a:r>
              <a:rPr lang="en-US" sz="1400" dirty="0" smtClean="0">
                <a:solidFill>
                  <a:schemeClr val="tx1"/>
                </a:solidFill>
                <a:latin typeface="Huawei Sans" panose="020C0503030203020204" pitchFamily="34" charset="0"/>
              </a:rPr>
              <a:t>After user traffic enters a network, network devices enforce policies based on the source and destination security groups of the traffic.</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24821942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Traditional Solution </a:t>
            </a:r>
            <a:r>
              <a:rPr lang="en-US" altLang="zh-CN" dirty="0" smtClean="0">
                <a:latin typeface="Huawei Sans" panose="020C0503030203020204" pitchFamily="34" charset="0"/>
              </a:rPr>
              <a:t>vs. </a:t>
            </a:r>
            <a:r>
              <a:rPr lang="en-US" dirty="0" smtClean="0">
                <a:latin typeface="Huawei Sans" panose="020C0503030203020204" pitchFamily="34" charset="0"/>
              </a:rPr>
              <a:t>Free Mobility Solution</a:t>
            </a:r>
            <a:endParaRPr lang="en-US" altLang="zh-CN" dirty="0">
              <a:latin typeface="Huawei Sans" panose="020C050303020302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4189490685"/>
              </p:ext>
            </p:extLst>
          </p:nvPr>
        </p:nvGraphicFramePr>
        <p:xfrm>
          <a:off x="483578" y="1212788"/>
          <a:ext cx="11224848" cy="4894052"/>
        </p:xfrm>
        <a:graphic>
          <a:graphicData uri="http://schemas.openxmlformats.org/drawingml/2006/table">
            <a:tbl>
              <a:tblPr firstRow="1" bandRow="1"/>
              <a:tblGrid>
                <a:gridCol w="2028719"/>
                <a:gridCol w="5005126"/>
                <a:gridCol w="4191003"/>
              </a:tblGrid>
              <a:tr h="283852">
                <a:tc>
                  <a:txBody>
                    <a:bodyPr/>
                    <a:lstStyle>
                      <a:defPPr>
                        <a:defRPr lang="zh-CN"/>
                      </a:defPPr>
                      <a:lvl1pPr marL="0" algn="l" defTabSz="914156" rtl="0" eaLnBrk="1" latinLnBrk="0" hangingPunct="1">
                        <a:defRPr sz="1800" b="1" kern="1200">
                          <a:solidFill>
                            <a:schemeClr val="lt1"/>
                          </a:solidFill>
                          <a:latin typeface="Arial"/>
                          <a:ea typeface="华文细黑"/>
                          <a:cs typeface="宋体"/>
                        </a:defRPr>
                      </a:lvl1pPr>
                      <a:lvl2pPr marL="457080" algn="l" defTabSz="914156" rtl="0" eaLnBrk="1" latinLnBrk="0" hangingPunct="1">
                        <a:defRPr sz="1800" b="1" kern="1200">
                          <a:solidFill>
                            <a:schemeClr val="lt1"/>
                          </a:solidFill>
                          <a:latin typeface="Arial"/>
                          <a:ea typeface="华文细黑"/>
                          <a:cs typeface="宋体"/>
                        </a:defRPr>
                      </a:lvl2pPr>
                      <a:lvl3pPr marL="914156" algn="l" defTabSz="914156" rtl="0" eaLnBrk="1" latinLnBrk="0" hangingPunct="1">
                        <a:defRPr sz="1800" b="1" kern="1200">
                          <a:solidFill>
                            <a:schemeClr val="lt1"/>
                          </a:solidFill>
                          <a:latin typeface="Arial"/>
                          <a:ea typeface="华文细黑"/>
                          <a:cs typeface="宋体"/>
                        </a:defRPr>
                      </a:lvl3pPr>
                      <a:lvl4pPr marL="1371234" algn="l" defTabSz="914156" rtl="0" eaLnBrk="1" latinLnBrk="0" hangingPunct="1">
                        <a:defRPr sz="1800" b="1" kern="1200">
                          <a:solidFill>
                            <a:schemeClr val="lt1"/>
                          </a:solidFill>
                          <a:latin typeface="Arial"/>
                          <a:ea typeface="华文细黑"/>
                          <a:cs typeface="宋体"/>
                        </a:defRPr>
                      </a:lvl4pPr>
                      <a:lvl5pPr marL="1828312" algn="l" defTabSz="914156" rtl="0" eaLnBrk="1" latinLnBrk="0" hangingPunct="1">
                        <a:defRPr sz="1800" b="1" kern="1200">
                          <a:solidFill>
                            <a:schemeClr val="lt1"/>
                          </a:solidFill>
                          <a:latin typeface="Arial"/>
                          <a:ea typeface="华文细黑"/>
                          <a:cs typeface="宋体"/>
                        </a:defRPr>
                      </a:lvl5pPr>
                      <a:lvl6pPr marL="2285390" algn="l" defTabSz="914156" rtl="0" eaLnBrk="1" latinLnBrk="0" hangingPunct="1">
                        <a:defRPr sz="1800" b="1" kern="1200">
                          <a:solidFill>
                            <a:schemeClr val="lt1"/>
                          </a:solidFill>
                          <a:latin typeface="Arial"/>
                          <a:ea typeface="华文细黑"/>
                          <a:cs typeface="宋体"/>
                        </a:defRPr>
                      </a:lvl6pPr>
                      <a:lvl7pPr marL="2742468" algn="l" defTabSz="914156" rtl="0" eaLnBrk="1" latinLnBrk="0" hangingPunct="1">
                        <a:defRPr sz="1800" b="1" kern="1200">
                          <a:solidFill>
                            <a:schemeClr val="lt1"/>
                          </a:solidFill>
                          <a:latin typeface="Arial"/>
                          <a:ea typeface="华文细黑"/>
                          <a:cs typeface="宋体"/>
                        </a:defRPr>
                      </a:lvl7pPr>
                      <a:lvl8pPr marL="3199546" algn="l" defTabSz="914156" rtl="0" eaLnBrk="1" latinLnBrk="0" hangingPunct="1">
                        <a:defRPr sz="1800" b="1" kern="1200">
                          <a:solidFill>
                            <a:schemeClr val="lt1"/>
                          </a:solidFill>
                          <a:latin typeface="Arial"/>
                          <a:ea typeface="华文细黑"/>
                          <a:cs typeface="宋体"/>
                        </a:defRPr>
                      </a:lvl8pPr>
                      <a:lvl9pPr marL="3656624" algn="l" defTabSz="914156" rtl="0" eaLnBrk="1" latinLnBrk="0" hangingPunct="1">
                        <a:defRPr sz="1800" b="1" kern="1200">
                          <a:solidFill>
                            <a:schemeClr val="lt1"/>
                          </a:solidFill>
                          <a:latin typeface="Arial"/>
                          <a:ea typeface="华文细黑"/>
                          <a:cs typeface="宋体"/>
                        </a:defRPr>
                      </a:lvl9pPr>
                    </a:lstStyle>
                    <a:p>
                      <a:pPr marL="0" algn="ctr" defTabSz="914209" rtl="0" eaLnBrk="1" fontAlgn="ctr" latinLnBrk="0" hangingPunct="1">
                        <a:lnSpc>
                          <a:spcPct val="100000"/>
                        </a:lnSpc>
                        <a:spcAft>
                          <a:spcPts val="0"/>
                        </a:spcAft>
                      </a:pPr>
                      <a:r>
                        <a:rPr lang="en-US" sz="1250" dirty="0" smtClean="0">
                          <a:solidFill>
                            <a:schemeClr val="tx1"/>
                          </a:solidFill>
                          <a:latin typeface="Huawei Sans" panose="020C0503030203020204" pitchFamily="34" charset="0"/>
                        </a:rPr>
                        <a:t>Customer Requirement</a:t>
                      </a:r>
                      <a:endParaRPr lang="en-US" altLang="zh-CN" sz="1250" kern="1200" dirty="0">
                        <a:solidFill>
                          <a:schemeClr val="tx1"/>
                        </a:solidFill>
                        <a:effectLst/>
                        <a:latin typeface="Huawei Sans" panose="020C0503030203020204" pitchFamily="34" charset="0"/>
                        <a:ea typeface="+mn-ea"/>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defPPr>
                        <a:defRPr lang="zh-CN"/>
                      </a:defPPr>
                      <a:lvl1pPr marL="0" algn="l" defTabSz="914156" rtl="0" eaLnBrk="1" latinLnBrk="0" hangingPunct="1">
                        <a:defRPr sz="1800" b="1" kern="1200">
                          <a:solidFill>
                            <a:schemeClr val="lt1"/>
                          </a:solidFill>
                          <a:latin typeface="Arial"/>
                          <a:ea typeface="华文细黑"/>
                          <a:cs typeface="宋体"/>
                        </a:defRPr>
                      </a:lvl1pPr>
                      <a:lvl2pPr marL="457080" algn="l" defTabSz="914156" rtl="0" eaLnBrk="1" latinLnBrk="0" hangingPunct="1">
                        <a:defRPr sz="1800" b="1" kern="1200">
                          <a:solidFill>
                            <a:schemeClr val="lt1"/>
                          </a:solidFill>
                          <a:latin typeface="Arial"/>
                          <a:ea typeface="华文细黑"/>
                          <a:cs typeface="宋体"/>
                        </a:defRPr>
                      </a:lvl2pPr>
                      <a:lvl3pPr marL="914156" algn="l" defTabSz="914156" rtl="0" eaLnBrk="1" latinLnBrk="0" hangingPunct="1">
                        <a:defRPr sz="1800" b="1" kern="1200">
                          <a:solidFill>
                            <a:schemeClr val="lt1"/>
                          </a:solidFill>
                          <a:latin typeface="Arial"/>
                          <a:ea typeface="华文细黑"/>
                          <a:cs typeface="宋体"/>
                        </a:defRPr>
                      </a:lvl3pPr>
                      <a:lvl4pPr marL="1371234" algn="l" defTabSz="914156" rtl="0" eaLnBrk="1" latinLnBrk="0" hangingPunct="1">
                        <a:defRPr sz="1800" b="1" kern="1200">
                          <a:solidFill>
                            <a:schemeClr val="lt1"/>
                          </a:solidFill>
                          <a:latin typeface="Arial"/>
                          <a:ea typeface="华文细黑"/>
                          <a:cs typeface="宋体"/>
                        </a:defRPr>
                      </a:lvl4pPr>
                      <a:lvl5pPr marL="1828312" algn="l" defTabSz="914156" rtl="0" eaLnBrk="1" latinLnBrk="0" hangingPunct="1">
                        <a:defRPr sz="1800" b="1" kern="1200">
                          <a:solidFill>
                            <a:schemeClr val="lt1"/>
                          </a:solidFill>
                          <a:latin typeface="Arial"/>
                          <a:ea typeface="华文细黑"/>
                          <a:cs typeface="宋体"/>
                        </a:defRPr>
                      </a:lvl5pPr>
                      <a:lvl6pPr marL="2285390" algn="l" defTabSz="914156" rtl="0" eaLnBrk="1" latinLnBrk="0" hangingPunct="1">
                        <a:defRPr sz="1800" b="1" kern="1200">
                          <a:solidFill>
                            <a:schemeClr val="lt1"/>
                          </a:solidFill>
                          <a:latin typeface="Arial"/>
                          <a:ea typeface="华文细黑"/>
                          <a:cs typeface="宋体"/>
                        </a:defRPr>
                      </a:lvl6pPr>
                      <a:lvl7pPr marL="2742468" algn="l" defTabSz="914156" rtl="0" eaLnBrk="1" latinLnBrk="0" hangingPunct="1">
                        <a:defRPr sz="1800" b="1" kern="1200">
                          <a:solidFill>
                            <a:schemeClr val="lt1"/>
                          </a:solidFill>
                          <a:latin typeface="Arial"/>
                          <a:ea typeface="华文细黑"/>
                          <a:cs typeface="宋体"/>
                        </a:defRPr>
                      </a:lvl7pPr>
                      <a:lvl8pPr marL="3199546" algn="l" defTabSz="914156" rtl="0" eaLnBrk="1" latinLnBrk="0" hangingPunct="1">
                        <a:defRPr sz="1800" b="1" kern="1200">
                          <a:solidFill>
                            <a:schemeClr val="lt1"/>
                          </a:solidFill>
                          <a:latin typeface="Arial"/>
                          <a:ea typeface="华文细黑"/>
                          <a:cs typeface="宋体"/>
                        </a:defRPr>
                      </a:lvl8pPr>
                      <a:lvl9pPr marL="3656624" algn="l" defTabSz="914156" rtl="0" eaLnBrk="1" latinLnBrk="0" hangingPunct="1">
                        <a:defRPr sz="1800" b="1" kern="1200">
                          <a:solidFill>
                            <a:schemeClr val="lt1"/>
                          </a:solidFill>
                          <a:latin typeface="Arial"/>
                          <a:ea typeface="华文细黑"/>
                          <a:cs typeface="宋体"/>
                        </a:defRPr>
                      </a:lvl9pPr>
                    </a:lstStyle>
                    <a:p>
                      <a:pPr marL="0" algn="ctr" defTabSz="914209" rtl="0" eaLnBrk="1" fontAlgn="ctr" latinLnBrk="0" hangingPunct="1">
                        <a:lnSpc>
                          <a:spcPct val="100000"/>
                        </a:lnSpc>
                        <a:spcAft>
                          <a:spcPts val="0"/>
                        </a:spcAft>
                      </a:pPr>
                      <a:r>
                        <a:rPr lang="en-US" sz="1250" dirty="0" smtClean="0">
                          <a:solidFill>
                            <a:schemeClr val="tx1"/>
                          </a:solidFill>
                          <a:latin typeface="Huawei Sans" panose="020C0503030203020204" pitchFamily="34" charset="0"/>
                        </a:rPr>
                        <a:t>Traditional Solution</a:t>
                      </a:r>
                      <a:endParaRPr lang="en-US" altLang="zh-CN" sz="1250" kern="1200" dirty="0">
                        <a:solidFill>
                          <a:schemeClr val="tx1"/>
                        </a:solidFill>
                        <a:effectLst/>
                        <a:latin typeface="Huawei Sans" panose="020C0503030203020204" pitchFamily="34" charset="0"/>
                        <a:ea typeface="+mn-ea"/>
                        <a:cs typeface="+mn-cs"/>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defPPr>
                        <a:defRPr lang="zh-CN"/>
                      </a:defPPr>
                      <a:lvl1pPr marL="0" algn="l" defTabSz="914156" rtl="0" eaLnBrk="1" latinLnBrk="0" hangingPunct="1">
                        <a:defRPr sz="1800" b="1" kern="1200">
                          <a:solidFill>
                            <a:schemeClr val="lt1"/>
                          </a:solidFill>
                          <a:latin typeface="Arial"/>
                          <a:ea typeface="华文细黑"/>
                          <a:cs typeface="宋体"/>
                        </a:defRPr>
                      </a:lvl1pPr>
                      <a:lvl2pPr marL="457080" algn="l" defTabSz="914156" rtl="0" eaLnBrk="1" latinLnBrk="0" hangingPunct="1">
                        <a:defRPr sz="1800" b="1" kern="1200">
                          <a:solidFill>
                            <a:schemeClr val="lt1"/>
                          </a:solidFill>
                          <a:latin typeface="Arial"/>
                          <a:ea typeface="华文细黑"/>
                          <a:cs typeface="宋体"/>
                        </a:defRPr>
                      </a:lvl2pPr>
                      <a:lvl3pPr marL="914156" algn="l" defTabSz="914156" rtl="0" eaLnBrk="1" latinLnBrk="0" hangingPunct="1">
                        <a:defRPr sz="1800" b="1" kern="1200">
                          <a:solidFill>
                            <a:schemeClr val="lt1"/>
                          </a:solidFill>
                          <a:latin typeface="Arial"/>
                          <a:ea typeface="华文细黑"/>
                          <a:cs typeface="宋体"/>
                        </a:defRPr>
                      </a:lvl3pPr>
                      <a:lvl4pPr marL="1371234" algn="l" defTabSz="914156" rtl="0" eaLnBrk="1" latinLnBrk="0" hangingPunct="1">
                        <a:defRPr sz="1800" b="1" kern="1200">
                          <a:solidFill>
                            <a:schemeClr val="lt1"/>
                          </a:solidFill>
                          <a:latin typeface="Arial"/>
                          <a:ea typeface="华文细黑"/>
                          <a:cs typeface="宋体"/>
                        </a:defRPr>
                      </a:lvl4pPr>
                      <a:lvl5pPr marL="1828312" algn="l" defTabSz="914156" rtl="0" eaLnBrk="1" latinLnBrk="0" hangingPunct="1">
                        <a:defRPr sz="1800" b="1" kern="1200">
                          <a:solidFill>
                            <a:schemeClr val="lt1"/>
                          </a:solidFill>
                          <a:latin typeface="Arial"/>
                          <a:ea typeface="华文细黑"/>
                          <a:cs typeface="宋体"/>
                        </a:defRPr>
                      </a:lvl5pPr>
                      <a:lvl6pPr marL="2285390" algn="l" defTabSz="914156" rtl="0" eaLnBrk="1" latinLnBrk="0" hangingPunct="1">
                        <a:defRPr sz="1800" b="1" kern="1200">
                          <a:solidFill>
                            <a:schemeClr val="lt1"/>
                          </a:solidFill>
                          <a:latin typeface="Arial"/>
                          <a:ea typeface="华文细黑"/>
                          <a:cs typeface="宋体"/>
                        </a:defRPr>
                      </a:lvl6pPr>
                      <a:lvl7pPr marL="2742468" algn="l" defTabSz="914156" rtl="0" eaLnBrk="1" latinLnBrk="0" hangingPunct="1">
                        <a:defRPr sz="1800" b="1" kern="1200">
                          <a:solidFill>
                            <a:schemeClr val="lt1"/>
                          </a:solidFill>
                          <a:latin typeface="Arial"/>
                          <a:ea typeface="华文细黑"/>
                          <a:cs typeface="宋体"/>
                        </a:defRPr>
                      </a:lvl7pPr>
                      <a:lvl8pPr marL="3199546" algn="l" defTabSz="914156" rtl="0" eaLnBrk="1" latinLnBrk="0" hangingPunct="1">
                        <a:defRPr sz="1800" b="1" kern="1200">
                          <a:solidFill>
                            <a:schemeClr val="lt1"/>
                          </a:solidFill>
                          <a:latin typeface="Arial"/>
                          <a:ea typeface="华文细黑"/>
                          <a:cs typeface="宋体"/>
                        </a:defRPr>
                      </a:lvl8pPr>
                      <a:lvl9pPr marL="3656624" algn="l" defTabSz="914156" rtl="0" eaLnBrk="1" latinLnBrk="0" hangingPunct="1">
                        <a:defRPr sz="1800" b="1" kern="1200">
                          <a:solidFill>
                            <a:schemeClr val="lt1"/>
                          </a:solidFill>
                          <a:latin typeface="Arial"/>
                          <a:ea typeface="华文细黑"/>
                          <a:cs typeface="宋体"/>
                        </a:defRPr>
                      </a:lvl9pPr>
                    </a:lstStyle>
                    <a:p>
                      <a:pPr marL="0" algn="ctr" defTabSz="914209" rtl="0" eaLnBrk="1" fontAlgn="ctr" latinLnBrk="0" hangingPunct="1">
                        <a:lnSpc>
                          <a:spcPct val="100000"/>
                        </a:lnSpc>
                        <a:spcAft>
                          <a:spcPts val="0"/>
                        </a:spcAft>
                      </a:pPr>
                      <a:r>
                        <a:rPr lang="en-US" sz="1250" dirty="0" smtClean="0">
                          <a:solidFill>
                            <a:schemeClr val="tx1"/>
                          </a:solidFill>
                          <a:latin typeface="Huawei Sans" panose="020C0503030203020204" pitchFamily="34" charset="0"/>
                        </a:rPr>
                        <a:t>Free Mobility Solution</a:t>
                      </a:r>
                      <a:endParaRPr lang="en-US" altLang="zh-CN" sz="1250" kern="1200" dirty="0">
                        <a:solidFill>
                          <a:schemeClr val="tx1"/>
                        </a:solidFill>
                        <a:effectLst/>
                        <a:latin typeface="Huawei Sans" panose="020C0503030203020204" pitchFamily="34" charset="0"/>
                        <a:ea typeface="+mn-ea"/>
                        <a:cs typeface="+mn-cs"/>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351696">
                <a:tc>
                  <a:txBody>
                    <a:bodyPr/>
                    <a:lstStyle>
                      <a:defPPr>
                        <a:defRPr lang="zh-CN"/>
                      </a:defPPr>
                      <a:lvl1pPr marL="0" algn="l" defTabSz="914156" rtl="0" eaLnBrk="1" latinLnBrk="0" hangingPunct="1">
                        <a:defRPr sz="1800" kern="1200">
                          <a:solidFill>
                            <a:schemeClr val="dk1"/>
                          </a:solidFill>
                          <a:latin typeface="Arial"/>
                          <a:ea typeface="华文细黑"/>
                          <a:cs typeface="宋体"/>
                        </a:defRPr>
                      </a:lvl1pPr>
                      <a:lvl2pPr marL="457080" algn="l" defTabSz="914156" rtl="0" eaLnBrk="1" latinLnBrk="0" hangingPunct="1">
                        <a:defRPr sz="1800" kern="1200">
                          <a:solidFill>
                            <a:schemeClr val="dk1"/>
                          </a:solidFill>
                          <a:latin typeface="Arial"/>
                          <a:ea typeface="华文细黑"/>
                          <a:cs typeface="宋体"/>
                        </a:defRPr>
                      </a:lvl2pPr>
                      <a:lvl3pPr marL="914156" algn="l" defTabSz="914156" rtl="0" eaLnBrk="1" latinLnBrk="0" hangingPunct="1">
                        <a:defRPr sz="1800" kern="1200">
                          <a:solidFill>
                            <a:schemeClr val="dk1"/>
                          </a:solidFill>
                          <a:latin typeface="Arial"/>
                          <a:ea typeface="华文细黑"/>
                          <a:cs typeface="宋体"/>
                        </a:defRPr>
                      </a:lvl3pPr>
                      <a:lvl4pPr marL="1371234" algn="l" defTabSz="914156" rtl="0" eaLnBrk="1" latinLnBrk="0" hangingPunct="1">
                        <a:defRPr sz="1800" kern="1200">
                          <a:solidFill>
                            <a:schemeClr val="dk1"/>
                          </a:solidFill>
                          <a:latin typeface="Arial"/>
                          <a:ea typeface="华文细黑"/>
                          <a:cs typeface="宋体"/>
                        </a:defRPr>
                      </a:lvl4pPr>
                      <a:lvl5pPr marL="1828312" algn="l" defTabSz="914156" rtl="0" eaLnBrk="1" latinLnBrk="0" hangingPunct="1">
                        <a:defRPr sz="1800" kern="1200">
                          <a:solidFill>
                            <a:schemeClr val="dk1"/>
                          </a:solidFill>
                          <a:latin typeface="Arial"/>
                          <a:ea typeface="华文细黑"/>
                          <a:cs typeface="宋体"/>
                        </a:defRPr>
                      </a:lvl5pPr>
                      <a:lvl6pPr marL="2285390" algn="l" defTabSz="914156" rtl="0" eaLnBrk="1" latinLnBrk="0" hangingPunct="1">
                        <a:defRPr sz="1800" kern="1200">
                          <a:solidFill>
                            <a:schemeClr val="dk1"/>
                          </a:solidFill>
                          <a:latin typeface="Arial"/>
                          <a:ea typeface="华文细黑"/>
                          <a:cs typeface="宋体"/>
                        </a:defRPr>
                      </a:lvl6pPr>
                      <a:lvl7pPr marL="2742468" algn="l" defTabSz="914156" rtl="0" eaLnBrk="1" latinLnBrk="0" hangingPunct="1">
                        <a:defRPr sz="1800" kern="1200">
                          <a:solidFill>
                            <a:schemeClr val="dk1"/>
                          </a:solidFill>
                          <a:latin typeface="Arial"/>
                          <a:ea typeface="华文细黑"/>
                          <a:cs typeface="宋体"/>
                        </a:defRPr>
                      </a:lvl7pPr>
                      <a:lvl8pPr marL="3199546" algn="l" defTabSz="914156" rtl="0" eaLnBrk="1" latinLnBrk="0" hangingPunct="1">
                        <a:defRPr sz="1800" kern="1200">
                          <a:solidFill>
                            <a:schemeClr val="dk1"/>
                          </a:solidFill>
                          <a:latin typeface="Arial"/>
                          <a:ea typeface="华文细黑"/>
                          <a:cs typeface="宋体"/>
                        </a:defRPr>
                      </a:lvl8pPr>
                      <a:lvl9pPr marL="3656624" algn="l" defTabSz="914156" rtl="0" eaLnBrk="1" latinLnBrk="0" hangingPunct="1">
                        <a:defRPr sz="1800" kern="1200">
                          <a:solidFill>
                            <a:schemeClr val="dk1"/>
                          </a:solidFill>
                          <a:latin typeface="Arial"/>
                          <a:ea typeface="华文细黑"/>
                          <a:cs typeface="宋体"/>
                        </a:defRPr>
                      </a:lvl9pPr>
                    </a:lstStyle>
                    <a:p>
                      <a:pPr marL="0" algn="ctr" defTabSz="914209" rtl="0" eaLnBrk="1" fontAlgn="ctr" latinLnBrk="0" hangingPunct="1">
                        <a:lnSpc>
                          <a:spcPct val="100000"/>
                        </a:lnSpc>
                        <a:spcAft>
                          <a:spcPts val="0"/>
                        </a:spcAft>
                      </a:pPr>
                      <a:r>
                        <a:rPr lang="en-US" sz="1250" b="0" dirty="0" smtClean="0">
                          <a:solidFill>
                            <a:schemeClr val="dk1"/>
                          </a:solidFill>
                          <a:latin typeface="Huawei Sans" panose="020C0503030203020204" pitchFamily="34" charset="0"/>
                        </a:rPr>
                        <a:t>Consistent network access rights</a:t>
                      </a:r>
                      <a:r>
                        <a:rPr lang="en-US" sz="1250" b="0" baseline="0" dirty="0" smtClean="0">
                          <a:solidFill>
                            <a:schemeClr val="dk1"/>
                          </a:solidFill>
                          <a:latin typeface="Huawei Sans" panose="020C0503030203020204" pitchFamily="34" charset="0"/>
                        </a:rPr>
                        <a:t> </a:t>
                      </a:r>
                      <a:r>
                        <a:rPr lang="en-US" sz="1250" b="0" dirty="0" smtClean="0">
                          <a:solidFill>
                            <a:schemeClr val="dk1"/>
                          </a:solidFill>
                          <a:latin typeface="Huawei Sans" panose="020C0503030203020204" pitchFamily="34" charset="0"/>
                        </a:rPr>
                        <a:t>in the mobile working scenario</a:t>
                      </a:r>
                      <a:endParaRPr lang="en-US" altLang="zh-CN" sz="1250" b="1" kern="1200" dirty="0" smtClean="0">
                        <a:solidFill>
                          <a:schemeClr val="dk1"/>
                        </a:solidFill>
                        <a:effectLst/>
                        <a:latin typeface="Huawei Sans" panose="020C0503030203020204" pitchFamily="34" charset="0"/>
                        <a:ea typeface="+mn-ea"/>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defPPr>
                        <a:defRPr lang="zh-CN"/>
                      </a:defPPr>
                      <a:lvl1pPr marL="0" algn="l" defTabSz="914156" rtl="0" eaLnBrk="1" latinLnBrk="0" hangingPunct="1">
                        <a:defRPr sz="1800" kern="1200">
                          <a:solidFill>
                            <a:schemeClr val="dk1"/>
                          </a:solidFill>
                          <a:latin typeface="Arial"/>
                          <a:ea typeface="华文细黑"/>
                          <a:cs typeface="宋体"/>
                        </a:defRPr>
                      </a:lvl1pPr>
                      <a:lvl2pPr marL="457080" algn="l" defTabSz="914156" rtl="0" eaLnBrk="1" latinLnBrk="0" hangingPunct="1">
                        <a:defRPr sz="1800" kern="1200">
                          <a:solidFill>
                            <a:schemeClr val="dk1"/>
                          </a:solidFill>
                          <a:latin typeface="Arial"/>
                          <a:ea typeface="华文细黑"/>
                          <a:cs typeface="宋体"/>
                        </a:defRPr>
                      </a:lvl2pPr>
                      <a:lvl3pPr marL="914156" algn="l" defTabSz="914156" rtl="0" eaLnBrk="1" latinLnBrk="0" hangingPunct="1">
                        <a:defRPr sz="1800" kern="1200">
                          <a:solidFill>
                            <a:schemeClr val="dk1"/>
                          </a:solidFill>
                          <a:latin typeface="Arial"/>
                          <a:ea typeface="华文细黑"/>
                          <a:cs typeface="宋体"/>
                        </a:defRPr>
                      </a:lvl3pPr>
                      <a:lvl4pPr marL="1371234" algn="l" defTabSz="914156" rtl="0" eaLnBrk="1" latinLnBrk="0" hangingPunct="1">
                        <a:defRPr sz="1800" kern="1200">
                          <a:solidFill>
                            <a:schemeClr val="dk1"/>
                          </a:solidFill>
                          <a:latin typeface="Arial"/>
                          <a:ea typeface="华文细黑"/>
                          <a:cs typeface="宋体"/>
                        </a:defRPr>
                      </a:lvl4pPr>
                      <a:lvl5pPr marL="1828312" algn="l" defTabSz="914156" rtl="0" eaLnBrk="1" latinLnBrk="0" hangingPunct="1">
                        <a:defRPr sz="1800" kern="1200">
                          <a:solidFill>
                            <a:schemeClr val="dk1"/>
                          </a:solidFill>
                          <a:latin typeface="Arial"/>
                          <a:ea typeface="华文细黑"/>
                          <a:cs typeface="宋体"/>
                        </a:defRPr>
                      </a:lvl5pPr>
                      <a:lvl6pPr marL="2285390" algn="l" defTabSz="914156" rtl="0" eaLnBrk="1" latinLnBrk="0" hangingPunct="1">
                        <a:defRPr sz="1800" kern="1200">
                          <a:solidFill>
                            <a:schemeClr val="dk1"/>
                          </a:solidFill>
                          <a:latin typeface="Arial"/>
                          <a:ea typeface="华文细黑"/>
                          <a:cs typeface="宋体"/>
                        </a:defRPr>
                      </a:lvl6pPr>
                      <a:lvl7pPr marL="2742468" algn="l" defTabSz="914156" rtl="0" eaLnBrk="1" latinLnBrk="0" hangingPunct="1">
                        <a:defRPr sz="1800" kern="1200">
                          <a:solidFill>
                            <a:schemeClr val="dk1"/>
                          </a:solidFill>
                          <a:latin typeface="Arial"/>
                          <a:ea typeface="华文细黑"/>
                          <a:cs typeface="宋体"/>
                        </a:defRPr>
                      </a:lvl7pPr>
                      <a:lvl8pPr marL="3199546" algn="l" defTabSz="914156" rtl="0" eaLnBrk="1" latinLnBrk="0" hangingPunct="1">
                        <a:defRPr sz="1800" kern="1200">
                          <a:solidFill>
                            <a:schemeClr val="dk1"/>
                          </a:solidFill>
                          <a:latin typeface="Arial"/>
                          <a:ea typeface="华文细黑"/>
                          <a:cs typeface="宋体"/>
                        </a:defRPr>
                      </a:lvl8pPr>
                      <a:lvl9pPr marL="3656624" algn="l" defTabSz="914156" rtl="0" eaLnBrk="1" latinLnBrk="0" hangingPunct="1">
                        <a:defRPr sz="1800" kern="1200">
                          <a:solidFill>
                            <a:schemeClr val="dk1"/>
                          </a:solidFill>
                          <a:latin typeface="Arial"/>
                          <a:ea typeface="华文细黑"/>
                          <a:cs typeface="宋体"/>
                        </a:defRPr>
                      </a:lvl9pPr>
                    </a:lstStyle>
                    <a:p>
                      <a:pPr marL="0" marR="0" lvl="0" indent="0" algn="l" defTabSz="914209" rtl="0" eaLnBrk="1" fontAlgn="ctr" latinLnBrk="0" hangingPunct="1">
                        <a:lnSpc>
                          <a:spcPts val="2000"/>
                        </a:lnSpc>
                        <a:spcBef>
                          <a:spcPct val="0"/>
                        </a:spcBef>
                        <a:spcAft>
                          <a:spcPts val="600"/>
                        </a:spcAft>
                        <a:buClrTx/>
                        <a:buSzTx/>
                        <a:buFontTx/>
                        <a:buNone/>
                        <a:defRPr/>
                      </a:pPr>
                      <a:r>
                        <a:rPr lang="en-US" sz="1250" dirty="0" smtClean="0">
                          <a:latin typeface="Huawei Sans" panose="020C0503030203020204" pitchFamily="34" charset="0"/>
                        </a:rPr>
                        <a:t>The "dynamic VLAN + static ACL" solution is used.</a:t>
                      </a:r>
                    </a:p>
                    <a:p>
                      <a:pPr marL="0" marR="0" lvl="0" indent="0" algn="l" defTabSz="914209" rtl="0" eaLnBrk="1" fontAlgn="ctr" latinLnBrk="0" hangingPunct="1">
                        <a:lnSpc>
                          <a:spcPts val="2000"/>
                        </a:lnSpc>
                        <a:spcBef>
                          <a:spcPct val="0"/>
                        </a:spcBef>
                        <a:spcAft>
                          <a:spcPts val="600"/>
                        </a:spcAft>
                        <a:buClrTx/>
                        <a:buSzTx/>
                        <a:buFontTx/>
                        <a:buNone/>
                        <a:defRPr/>
                      </a:pPr>
                      <a:r>
                        <a:rPr lang="en-US" sz="1250" dirty="0" smtClean="0">
                          <a:latin typeface="Huawei Sans" panose="020C0503030203020204" pitchFamily="34" charset="0"/>
                        </a:rPr>
                        <a:t>The configuration planning is complex, the pre-configuration workload is heavy, ACL maintenance is difficult, and consistent network</a:t>
                      </a:r>
                      <a:r>
                        <a:rPr lang="en-US" sz="1250" baseline="0" dirty="0" smtClean="0">
                          <a:latin typeface="Huawei Sans" panose="020C0503030203020204" pitchFamily="34" charset="0"/>
                        </a:rPr>
                        <a:t> access</a:t>
                      </a:r>
                      <a:r>
                        <a:rPr lang="en-US" sz="1250" dirty="0" smtClean="0">
                          <a:latin typeface="Huawei Sans" panose="020C0503030203020204" pitchFamily="34" charset="0"/>
                        </a:rPr>
                        <a:t> rights cannot be ensured for users.</a:t>
                      </a:r>
                      <a:endParaRPr lang="en-US" altLang="zh-CN" sz="1250" kern="1200" dirty="0">
                        <a:solidFill>
                          <a:schemeClr val="dk1"/>
                        </a:solidFill>
                        <a:effectLst/>
                        <a:latin typeface="Huawei Sans" panose="020C0503030203020204" pitchFamily="34" charset="0"/>
                        <a:ea typeface="+mn-ea"/>
                        <a:cs typeface="+mn-cs"/>
                      </a:endParaRPr>
                    </a:p>
                  </a:txBody>
                  <a:tcPr marL="121920" marR="121920" marT="0" marB="72000" anchor="ctr"/>
                </a:tc>
                <a:tc>
                  <a:txBody>
                    <a:bodyPr/>
                    <a:lstStyle>
                      <a:defPPr>
                        <a:defRPr lang="zh-CN"/>
                      </a:defPPr>
                      <a:lvl1pPr marL="0" algn="l" defTabSz="914156" rtl="0" eaLnBrk="1" latinLnBrk="0" hangingPunct="1">
                        <a:defRPr sz="1800" kern="1200">
                          <a:solidFill>
                            <a:schemeClr val="dk1"/>
                          </a:solidFill>
                          <a:latin typeface="Arial"/>
                          <a:ea typeface="华文细黑"/>
                          <a:cs typeface="宋体"/>
                        </a:defRPr>
                      </a:lvl1pPr>
                      <a:lvl2pPr marL="457080" algn="l" defTabSz="914156" rtl="0" eaLnBrk="1" latinLnBrk="0" hangingPunct="1">
                        <a:defRPr sz="1800" kern="1200">
                          <a:solidFill>
                            <a:schemeClr val="dk1"/>
                          </a:solidFill>
                          <a:latin typeface="Arial"/>
                          <a:ea typeface="华文细黑"/>
                          <a:cs typeface="宋体"/>
                        </a:defRPr>
                      </a:lvl2pPr>
                      <a:lvl3pPr marL="914156" algn="l" defTabSz="914156" rtl="0" eaLnBrk="1" latinLnBrk="0" hangingPunct="1">
                        <a:defRPr sz="1800" kern="1200">
                          <a:solidFill>
                            <a:schemeClr val="dk1"/>
                          </a:solidFill>
                          <a:latin typeface="Arial"/>
                          <a:ea typeface="华文细黑"/>
                          <a:cs typeface="宋体"/>
                        </a:defRPr>
                      </a:lvl3pPr>
                      <a:lvl4pPr marL="1371234" algn="l" defTabSz="914156" rtl="0" eaLnBrk="1" latinLnBrk="0" hangingPunct="1">
                        <a:defRPr sz="1800" kern="1200">
                          <a:solidFill>
                            <a:schemeClr val="dk1"/>
                          </a:solidFill>
                          <a:latin typeface="Arial"/>
                          <a:ea typeface="华文细黑"/>
                          <a:cs typeface="宋体"/>
                        </a:defRPr>
                      </a:lvl4pPr>
                      <a:lvl5pPr marL="1828312" algn="l" defTabSz="914156" rtl="0" eaLnBrk="1" latinLnBrk="0" hangingPunct="1">
                        <a:defRPr sz="1800" kern="1200">
                          <a:solidFill>
                            <a:schemeClr val="dk1"/>
                          </a:solidFill>
                          <a:latin typeface="Arial"/>
                          <a:ea typeface="华文细黑"/>
                          <a:cs typeface="宋体"/>
                        </a:defRPr>
                      </a:lvl5pPr>
                      <a:lvl6pPr marL="2285390" algn="l" defTabSz="914156" rtl="0" eaLnBrk="1" latinLnBrk="0" hangingPunct="1">
                        <a:defRPr sz="1800" kern="1200">
                          <a:solidFill>
                            <a:schemeClr val="dk1"/>
                          </a:solidFill>
                          <a:latin typeface="Arial"/>
                          <a:ea typeface="华文细黑"/>
                          <a:cs typeface="宋体"/>
                        </a:defRPr>
                      </a:lvl6pPr>
                      <a:lvl7pPr marL="2742468" algn="l" defTabSz="914156" rtl="0" eaLnBrk="1" latinLnBrk="0" hangingPunct="1">
                        <a:defRPr sz="1800" kern="1200">
                          <a:solidFill>
                            <a:schemeClr val="dk1"/>
                          </a:solidFill>
                          <a:latin typeface="Arial"/>
                          <a:ea typeface="华文细黑"/>
                          <a:cs typeface="宋体"/>
                        </a:defRPr>
                      </a:lvl7pPr>
                      <a:lvl8pPr marL="3199546" algn="l" defTabSz="914156" rtl="0" eaLnBrk="1" latinLnBrk="0" hangingPunct="1">
                        <a:defRPr sz="1800" kern="1200">
                          <a:solidFill>
                            <a:schemeClr val="dk1"/>
                          </a:solidFill>
                          <a:latin typeface="Arial"/>
                          <a:ea typeface="华文细黑"/>
                          <a:cs typeface="宋体"/>
                        </a:defRPr>
                      </a:lvl8pPr>
                      <a:lvl9pPr marL="3656624" algn="l" defTabSz="914156" rtl="0" eaLnBrk="1" latinLnBrk="0" hangingPunct="1">
                        <a:defRPr sz="1800" kern="1200">
                          <a:solidFill>
                            <a:schemeClr val="dk1"/>
                          </a:solidFill>
                          <a:latin typeface="Arial"/>
                          <a:ea typeface="华文细黑"/>
                          <a:cs typeface="宋体"/>
                        </a:defRPr>
                      </a:lvl9pPr>
                    </a:lstStyle>
                    <a:p>
                      <a:pPr marL="0" marR="0" lvl="0" indent="0" algn="l" defTabSz="914209" rtl="0" eaLnBrk="1" fontAlgn="ctr" latinLnBrk="0" hangingPunct="1">
                        <a:lnSpc>
                          <a:spcPts val="2000"/>
                        </a:lnSpc>
                        <a:spcBef>
                          <a:spcPct val="0"/>
                        </a:spcBef>
                        <a:spcAft>
                          <a:spcPts val="600"/>
                        </a:spcAft>
                        <a:buClrTx/>
                        <a:buSzTx/>
                        <a:buFontTx/>
                        <a:buNone/>
                        <a:defRPr/>
                      </a:pPr>
                      <a:r>
                        <a:rPr lang="en-US" sz="1250" dirty="0" smtClean="0">
                          <a:latin typeface="Huawei Sans" panose="020C0503030203020204" pitchFamily="34" charset="0"/>
                        </a:rPr>
                        <a:t>Network access policies are decoupled from IP addresses. Administrators divide security groups based on user identities on </a:t>
                      </a:r>
                      <a:r>
                        <a:rPr lang="en-US" sz="1250" dirty="0" err="1" smtClean="0">
                          <a:latin typeface="Huawei Sans" panose="020C0503030203020204" pitchFamily="34" charset="0"/>
                        </a:rPr>
                        <a:t>iMaster</a:t>
                      </a:r>
                      <a:r>
                        <a:rPr lang="en-US" sz="1250" dirty="0" smtClean="0">
                          <a:latin typeface="Huawei Sans" panose="020C0503030203020204" pitchFamily="34" charset="0"/>
                        </a:rPr>
                        <a:t> NCE-Campus, and use a policy control</a:t>
                      </a:r>
                      <a:r>
                        <a:rPr lang="en-US" sz="1250" baseline="0" dirty="0" smtClean="0">
                          <a:latin typeface="Huawei Sans" panose="020C0503030203020204" pitchFamily="34" charset="0"/>
                        </a:rPr>
                        <a:t> </a:t>
                      </a:r>
                      <a:r>
                        <a:rPr lang="en-US" sz="1250" dirty="0" smtClean="0">
                          <a:latin typeface="Huawei Sans" panose="020C0503030203020204" pitchFamily="34" charset="0"/>
                        </a:rPr>
                        <a:t>matrix to manage policies in a unified manner. This simplifies configuration</a:t>
                      </a:r>
                      <a:r>
                        <a:rPr lang="en-US" sz="1250" baseline="0" dirty="0" smtClean="0">
                          <a:latin typeface="Huawei Sans" panose="020C0503030203020204" pitchFamily="34" charset="0"/>
                        </a:rPr>
                        <a:t> and</a:t>
                      </a:r>
                      <a:r>
                        <a:rPr lang="en-US" sz="1250" dirty="0" smtClean="0">
                          <a:latin typeface="Huawei Sans" panose="020C0503030203020204" pitchFamily="34" charset="0"/>
                        </a:rPr>
                        <a:t> maintenance, and ensures that users can</a:t>
                      </a:r>
                      <a:r>
                        <a:rPr lang="en-US" sz="1250" baseline="0" dirty="0" smtClean="0">
                          <a:latin typeface="Huawei Sans" panose="020C0503030203020204" pitchFamily="34" charset="0"/>
                        </a:rPr>
                        <a:t> obtain </a:t>
                      </a:r>
                      <a:r>
                        <a:rPr lang="en-US" sz="1250" dirty="0" smtClean="0">
                          <a:latin typeface="Huawei Sans" panose="020C0503030203020204" pitchFamily="34" charset="0"/>
                        </a:rPr>
                        <a:t>the same network access rights as they move.</a:t>
                      </a:r>
                      <a:endParaRPr lang="en-US" altLang="zh-CN" sz="1250" kern="1200" dirty="0" smtClean="0">
                        <a:solidFill>
                          <a:schemeClr val="dk1"/>
                        </a:solidFill>
                        <a:effectLst/>
                        <a:latin typeface="Huawei Sans" panose="020C0503030203020204" pitchFamily="34" charset="0"/>
                        <a:ea typeface="+mn-ea"/>
                        <a:cs typeface="+mn-cs"/>
                      </a:endParaRPr>
                    </a:p>
                  </a:txBody>
                  <a:tcPr marL="121920" marR="121920" marT="0" marB="72000" anchor="ctr">
                    <a:lnR w="28575" cap="flat" cmpd="sng" algn="ctr">
                      <a:solidFill>
                        <a:schemeClr val="tx1"/>
                      </a:solidFill>
                      <a:prstDash val="solid"/>
                      <a:round/>
                      <a:headEnd type="none" w="med" len="med"/>
                      <a:tailEnd type="none" w="med" len="med"/>
                    </a:lnR>
                  </a:tcPr>
                </a:tc>
              </a:tr>
              <a:tr h="980528">
                <a:tc>
                  <a:txBody>
                    <a:bodyPr/>
                    <a:lstStyle>
                      <a:defPPr>
                        <a:defRPr lang="zh-CN"/>
                      </a:defPPr>
                      <a:lvl1pPr marL="0" algn="l" defTabSz="914156" rtl="0" eaLnBrk="1" latinLnBrk="0" hangingPunct="1">
                        <a:defRPr sz="1800" kern="1200">
                          <a:solidFill>
                            <a:schemeClr val="dk1"/>
                          </a:solidFill>
                          <a:latin typeface="Arial"/>
                          <a:ea typeface="华文细黑"/>
                          <a:cs typeface="宋体"/>
                        </a:defRPr>
                      </a:lvl1pPr>
                      <a:lvl2pPr marL="457080" algn="l" defTabSz="914156" rtl="0" eaLnBrk="1" latinLnBrk="0" hangingPunct="1">
                        <a:defRPr sz="1800" kern="1200">
                          <a:solidFill>
                            <a:schemeClr val="dk1"/>
                          </a:solidFill>
                          <a:latin typeface="Arial"/>
                          <a:ea typeface="华文细黑"/>
                          <a:cs typeface="宋体"/>
                        </a:defRPr>
                      </a:lvl2pPr>
                      <a:lvl3pPr marL="914156" algn="l" defTabSz="914156" rtl="0" eaLnBrk="1" latinLnBrk="0" hangingPunct="1">
                        <a:defRPr sz="1800" kern="1200">
                          <a:solidFill>
                            <a:schemeClr val="dk1"/>
                          </a:solidFill>
                          <a:latin typeface="Arial"/>
                          <a:ea typeface="华文细黑"/>
                          <a:cs typeface="宋体"/>
                        </a:defRPr>
                      </a:lvl3pPr>
                      <a:lvl4pPr marL="1371234" algn="l" defTabSz="914156" rtl="0" eaLnBrk="1" latinLnBrk="0" hangingPunct="1">
                        <a:defRPr sz="1800" kern="1200">
                          <a:solidFill>
                            <a:schemeClr val="dk1"/>
                          </a:solidFill>
                          <a:latin typeface="Arial"/>
                          <a:ea typeface="华文细黑"/>
                          <a:cs typeface="宋体"/>
                        </a:defRPr>
                      </a:lvl4pPr>
                      <a:lvl5pPr marL="1828312" algn="l" defTabSz="914156" rtl="0" eaLnBrk="1" latinLnBrk="0" hangingPunct="1">
                        <a:defRPr sz="1800" kern="1200">
                          <a:solidFill>
                            <a:schemeClr val="dk1"/>
                          </a:solidFill>
                          <a:latin typeface="Arial"/>
                          <a:ea typeface="华文细黑"/>
                          <a:cs typeface="宋体"/>
                        </a:defRPr>
                      </a:lvl5pPr>
                      <a:lvl6pPr marL="2285390" algn="l" defTabSz="914156" rtl="0" eaLnBrk="1" latinLnBrk="0" hangingPunct="1">
                        <a:defRPr sz="1800" kern="1200">
                          <a:solidFill>
                            <a:schemeClr val="dk1"/>
                          </a:solidFill>
                          <a:latin typeface="Arial"/>
                          <a:ea typeface="华文细黑"/>
                          <a:cs typeface="宋体"/>
                        </a:defRPr>
                      </a:lvl6pPr>
                      <a:lvl7pPr marL="2742468" algn="l" defTabSz="914156" rtl="0" eaLnBrk="1" latinLnBrk="0" hangingPunct="1">
                        <a:defRPr sz="1800" kern="1200">
                          <a:solidFill>
                            <a:schemeClr val="dk1"/>
                          </a:solidFill>
                          <a:latin typeface="Arial"/>
                          <a:ea typeface="华文细黑"/>
                          <a:cs typeface="宋体"/>
                        </a:defRPr>
                      </a:lvl7pPr>
                      <a:lvl8pPr marL="3199546" algn="l" defTabSz="914156" rtl="0" eaLnBrk="1" latinLnBrk="0" hangingPunct="1">
                        <a:defRPr sz="1800" kern="1200">
                          <a:solidFill>
                            <a:schemeClr val="dk1"/>
                          </a:solidFill>
                          <a:latin typeface="Arial"/>
                          <a:ea typeface="华文细黑"/>
                          <a:cs typeface="宋体"/>
                        </a:defRPr>
                      </a:lvl8pPr>
                      <a:lvl9pPr marL="3656624" algn="l" defTabSz="914156" rtl="0" eaLnBrk="1" latinLnBrk="0" hangingPunct="1">
                        <a:defRPr sz="1800" kern="1200">
                          <a:solidFill>
                            <a:schemeClr val="dk1"/>
                          </a:solidFill>
                          <a:latin typeface="Arial"/>
                          <a:ea typeface="华文细黑"/>
                          <a:cs typeface="宋体"/>
                        </a:defRPr>
                      </a:lvl9pPr>
                    </a:lstStyle>
                    <a:p>
                      <a:pPr marL="0" algn="ctr" defTabSz="914209" rtl="0" eaLnBrk="1" fontAlgn="ctr" latinLnBrk="0" hangingPunct="1">
                        <a:lnSpc>
                          <a:spcPct val="100000"/>
                        </a:lnSpc>
                        <a:spcAft>
                          <a:spcPts val="0"/>
                        </a:spcAft>
                      </a:pPr>
                      <a:r>
                        <a:rPr lang="en-US" sz="1250" dirty="0" smtClean="0">
                          <a:latin typeface="Huawei Sans" panose="020C0503030203020204" pitchFamily="34" charset="0"/>
                        </a:rPr>
                        <a:t>Service-based user isolation</a:t>
                      </a:r>
                      <a:endParaRPr lang="en-US" altLang="zh-CN" sz="1250" b="1" kern="1200" dirty="0">
                        <a:solidFill>
                          <a:schemeClr val="dk1"/>
                        </a:solidFill>
                        <a:effectLst/>
                        <a:latin typeface="Huawei Sans" panose="020C0503030203020204" pitchFamily="34" charset="0"/>
                        <a:ea typeface="+mn-ea"/>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defPPr>
                        <a:defRPr lang="zh-CN"/>
                      </a:defPPr>
                      <a:lvl1pPr marL="0" algn="l" defTabSz="914156" rtl="0" eaLnBrk="1" latinLnBrk="0" hangingPunct="1">
                        <a:defRPr sz="1800" kern="1200">
                          <a:solidFill>
                            <a:schemeClr val="dk1"/>
                          </a:solidFill>
                          <a:latin typeface="Arial"/>
                          <a:ea typeface="华文细黑"/>
                          <a:cs typeface="宋体"/>
                        </a:defRPr>
                      </a:lvl1pPr>
                      <a:lvl2pPr marL="457080" algn="l" defTabSz="914156" rtl="0" eaLnBrk="1" latinLnBrk="0" hangingPunct="1">
                        <a:defRPr sz="1800" kern="1200">
                          <a:solidFill>
                            <a:schemeClr val="dk1"/>
                          </a:solidFill>
                          <a:latin typeface="Arial"/>
                          <a:ea typeface="华文细黑"/>
                          <a:cs typeface="宋体"/>
                        </a:defRPr>
                      </a:lvl2pPr>
                      <a:lvl3pPr marL="914156" algn="l" defTabSz="914156" rtl="0" eaLnBrk="1" latinLnBrk="0" hangingPunct="1">
                        <a:defRPr sz="1800" kern="1200">
                          <a:solidFill>
                            <a:schemeClr val="dk1"/>
                          </a:solidFill>
                          <a:latin typeface="Arial"/>
                          <a:ea typeface="华文细黑"/>
                          <a:cs typeface="宋体"/>
                        </a:defRPr>
                      </a:lvl3pPr>
                      <a:lvl4pPr marL="1371234" algn="l" defTabSz="914156" rtl="0" eaLnBrk="1" latinLnBrk="0" hangingPunct="1">
                        <a:defRPr sz="1800" kern="1200">
                          <a:solidFill>
                            <a:schemeClr val="dk1"/>
                          </a:solidFill>
                          <a:latin typeface="Arial"/>
                          <a:ea typeface="华文细黑"/>
                          <a:cs typeface="宋体"/>
                        </a:defRPr>
                      </a:lvl4pPr>
                      <a:lvl5pPr marL="1828312" algn="l" defTabSz="914156" rtl="0" eaLnBrk="1" latinLnBrk="0" hangingPunct="1">
                        <a:defRPr sz="1800" kern="1200">
                          <a:solidFill>
                            <a:schemeClr val="dk1"/>
                          </a:solidFill>
                          <a:latin typeface="Arial"/>
                          <a:ea typeface="华文细黑"/>
                          <a:cs typeface="宋体"/>
                        </a:defRPr>
                      </a:lvl5pPr>
                      <a:lvl6pPr marL="2285390" algn="l" defTabSz="914156" rtl="0" eaLnBrk="1" latinLnBrk="0" hangingPunct="1">
                        <a:defRPr sz="1800" kern="1200">
                          <a:solidFill>
                            <a:schemeClr val="dk1"/>
                          </a:solidFill>
                          <a:latin typeface="Arial"/>
                          <a:ea typeface="华文细黑"/>
                          <a:cs typeface="宋体"/>
                        </a:defRPr>
                      </a:lvl6pPr>
                      <a:lvl7pPr marL="2742468" algn="l" defTabSz="914156" rtl="0" eaLnBrk="1" latinLnBrk="0" hangingPunct="1">
                        <a:defRPr sz="1800" kern="1200">
                          <a:solidFill>
                            <a:schemeClr val="dk1"/>
                          </a:solidFill>
                          <a:latin typeface="Arial"/>
                          <a:ea typeface="华文细黑"/>
                          <a:cs typeface="宋体"/>
                        </a:defRPr>
                      </a:lvl7pPr>
                      <a:lvl8pPr marL="3199546" algn="l" defTabSz="914156" rtl="0" eaLnBrk="1" latinLnBrk="0" hangingPunct="1">
                        <a:defRPr sz="1800" kern="1200">
                          <a:solidFill>
                            <a:schemeClr val="dk1"/>
                          </a:solidFill>
                          <a:latin typeface="Arial"/>
                          <a:ea typeface="华文细黑"/>
                          <a:cs typeface="宋体"/>
                        </a:defRPr>
                      </a:lvl8pPr>
                      <a:lvl9pPr marL="3656624" algn="l" defTabSz="914156" rtl="0" eaLnBrk="1" latinLnBrk="0" hangingPunct="1">
                        <a:defRPr sz="1800" kern="1200">
                          <a:solidFill>
                            <a:schemeClr val="dk1"/>
                          </a:solidFill>
                          <a:latin typeface="Arial"/>
                          <a:ea typeface="华文细黑"/>
                          <a:cs typeface="宋体"/>
                        </a:defRPr>
                      </a:lvl9pPr>
                    </a:lstStyle>
                    <a:p>
                      <a:pPr marL="0" algn="l" defTabSz="914209" rtl="0" eaLnBrk="1" fontAlgn="ctr" latinLnBrk="0" hangingPunct="1">
                        <a:lnSpc>
                          <a:spcPts val="2000"/>
                        </a:lnSpc>
                        <a:spcAft>
                          <a:spcPts val="600"/>
                        </a:spcAft>
                      </a:pPr>
                      <a:r>
                        <a:rPr lang="en-US" sz="1250" dirty="0" smtClean="0">
                          <a:latin typeface="Huawei Sans" panose="020C0503030203020204" pitchFamily="34" charset="0"/>
                        </a:rPr>
                        <a:t>The "Layer 2 VLAN isolation + Layer 3 ACL isolation" solution is used. </a:t>
                      </a:r>
                    </a:p>
                    <a:p>
                      <a:pPr marL="0" algn="l" defTabSz="914209" rtl="0" eaLnBrk="1" fontAlgn="ctr" latinLnBrk="0" hangingPunct="1">
                        <a:lnSpc>
                          <a:spcPts val="2000"/>
                        </a:lnSpc>
                        <a:spcAft>
                          <a:spcPts val="600"/>
                        </a:spcAft>
                      </a:pPr>
                      <a:r>
                        <a:rPr lang="en-US" altLang="zh-CN" sz="1250" dirty="0" smtClean="0">
                          <a:latin typeface="Huawei Sans" panose="020C0503030203020204" pitchFamily="34" charset="0"/>
                        </a:rPr>
                        <a:t>In the mobile working scenario, </a:t>
                      </a:r>
                      <a:r>
                        <a:rPr lang="en-US" sz="1250" dirty="0" smtClean="0">
                          <a:latin typeface="Huawei Sans" panose="020C0503030203020204" pitchFamily="34" charset="0"/>
                        </a:rPr>
                        <a:t>the configuration planning is complex, the pre-configuration workload is heavy, ACL maintenance is difficult,</a:t>
                      </a:r>
                      <a:r>
                        <a:rPr lang="en-US" sz="1250" baseline="0" dirty="0" smtClean="0">
                          <a:latin typeface="Huawei Sans" panose="020C0503030203020204" pitchFamily="34" charset="0"/>
                        </a:rPr>
                        <a:t> and </a:t>
                      </a:r>
                      <a:r>
                        <a:rPr lang="en-US" sz="1250" dirty="0" smtClean="0">
                          <a:latin typeface="Huawei Sans" panose="020C0503030203020204" pitchFamily="34" charset="0"/>
                        </a:rPr>
                        <a:t>user isolation is</a:t>
                      </a:r>
                      <a:r>
                        <a:rPr lang="en-US" sz="1250" baseline="0" dirty="0" smtClean="0">
                          <a:latin typeface="Huawei Sans" panose="020C0503030203020204" pitchFamily="34" charset="0"/>
                        </a:rPr>
                        <a:t> hard</a:t>
                      </a:r>
                      <a:r>
                        <a:rPr lang="en-US" sz="1250" dirty="0" smtClean="0">
                          <a:latin typeface="Huawei Sans" panose="020C0503030203020204" pitchFamily="34" charset="0"/>
                        </a:rPr>
                        <a:t> to implement.</a:t>
                      </a:r>
                      <a:endParaRPr lang="en-US" altLang="zh-CN" sz="1250" kern="1200" dirty="0">
                        <a:solidFill>
                          <a:schemeClr val="dk1"/>
                        </a:solidFill>
                        <a:effectLst/>
                        <a:latin typeface="Huawei Sans" panose="020C0503030203020204" pitchFamily="34" charset="0"/>
                        <a:ea typeface="+mn-ea"/>
                        <a:cs typeface="+mn-cs"/>
                      </a:endParaRPr>
                    </a:p>
                  </a:txBody>
                  <a:tcPr marL="121920" marR="121920" marT="0" marB="72000" anchor="ctr"/>
                </a:tc>
                <a:tc>
                  <a:txBody>
                    <a:bodyPr/>
                    <a:lstStyle>
                      <a:defPPr>
                        <a:defRPr lang="zh-CN"/>
                      </a:defPPr>
                      <a:lvl1pPr marL="0" algn="l" defTabSz="914156" rtl="0" eaLnBrk="1" latinLnBrk="0" hangingPunct="1">
                        <a:defRPr sz="1800" kern="1200">
                          <a:solidFill>
                            <a:schemeClr val="dk1"/>
                          </a:solidFill>
                          <a:latin typeface="Arial"/>
                          <a:ea typeface="华文细黑"/>
                          <a:cs typeface="宋体"/>
                        </a:defRPr>
                      </a:lvl1pPr>
                      <a:lvl2pPr marL="457080" algn="l" defTabSz="914156" rtl="0" eaLnBrk="1" latinLnBrk="0" hangingPunct="1">
                        <a:defRPr sz="1800" kern="1200">
                          <a:solidFill>
                            <a:schemeClr val="dk1"/>
                          </a:solidFill>
                          <a:latin typeface="Arial"/>
                          <a:ea typeface="华文细黑"/>
                          <a:cs typeface="宋体"/>
                        </a:defRPr>
                      </a:lvl2pPr>
                      <a:lvl3pPr marL="914156" algn="l" defTabSz="914156" rtl="0" eaLnBrk="1" latinLnBrk="0" hangingPunct="1">
                        <a:defRPr sz="1800" kern="1200">
                          <a:solidFill>
                            <a:schemeClr val="dk1"/>
                          </a:solidFill>
                          <a:latin typeface="Arial"/>
                          <a:ea typeface="华文细黑"/>
                          <a:cs typeface="宋体"/>
                        </a:defRPr>
                      </a:lvl3pPr>
                      <a:lvl4pPr marL="1371234" algn="l" defTabSz="914156" rtl="0" eaLnBrk="1" latinLnBrk="0" hangingPunct="1">
                        <a:defRPr sz="1800" kern="1200">
                          <a:solidFill>
                            <a:schemeClr val="dk1"/>
                          </a:solidFill>
                          <a:latin typeface="Arial"/>
                          <a:ea typeface="华文细黑"/>
                          <a:cs typeface="宋体"/>
                        </a:defRPr>
                      </a:lvl4pPr>
                      <a:lvl5pPr marL="1828312" algn="l" defTabSz="914156" rtl="0" eaLnBrk="1" latinLnBrk="0" hangingPunct="1">
                        <a:defRPr sz="1800" kern="1200">
                          <a:solidFill>
                            <a:schemeClr val="dk1"/>
                          </a:solidFill>
                          <a:latin typeface="Arial"/>
                          <a:ea typeface="华文细黑"/>
                          <a:cs typeface="宋体"/>
                        </a:defRPr>
                      </a:lvl5pPr>
                      <a:lvl6pPr marL="2285390" algn="l" defTabSz="914156" rtl="0" eaLnBrk="1" latinLnBrk="0" hangingPunct="1">
                        <a:defRPr sz="1800" kern="1200">
                          <a:solidFill>
                            <a:schemeClr val="dk1"/>
                          </a:solidFill>
                          <a:latin typeface="Arial"/>
                          <a:ea typeface="华文细黑"/>
                          <a:cs typeface="宋体"/>
                        </a:defRPr>
                      </a:lvl6pPr>
                      <a:lvl7pPr marL="2742468" algn="l" defTabSz="914156" rtl="0" eaLnBrk="1" latinLnBrk="0" hangingPunct="1">
                        <a:defRPr sz="1800" kern="1200">
                          <a:solidFill>
                            <a:schemeClr val="dk1"/>
                          </a:solidFill>
                          <a:latin typeface="Arial"/>
                          <a:ea typeface="华文细黑"/>
                          <a:cs typeface="宋体"/>
                        </a:defRPr>
                      </a:lvl7pPr>
                      <a:lvl8pPr marL="3199546" algn="l" defTabSz="914156" rtl="0" eaLnBrk="1" latinLnBrk="0" hangingPunct="1">
                        <a:defRPr sz="1800" kern="1200">
                          <a:solidFill>
                            <a:schemeClr val="dk1"/>
                          </a:solidFill>
                          <a:latin typeface="Arial"/>
                          <a:ea typeface="华文细黑"/>
                          <a:cs typeface="宋体"/>
                        </a:defRPr>
                      </a:lvl8pPr>
                      <a:lvl9pPr marL="3656624" algn="l" defTabSz="914156" rtl="0" eaLnBrk="1" latinLnBrk="0" hangingPunct="1">
                        <a:defRPr sz="1800" kern="1200">
                          <a:solidFill>
                            <a:schemeClr val="dk1"/>
                          </a:solidFill>
                          <a:latin typeface="Arial"/>
                          <a:ea typeface="华文细黑"/>
                          <a:cs typeface="宋体"/>
                        </a:defRPr>
                      </a:lvl9pPr>
                    </a:lstStyle>
                    <a:p>
                      <a:pPr marL="0" algn="l" defTabSz="914209" rtl="0" eaLnBrk="1" fontAlgn="ctr" latinLnBrk="0" hangingPunct="1">
                        <a:lnSpc>
                          <a:spcPts val="2000"/>
                        </a:lnSpc>
                        <a:spcAft>
                          <a:spcPts val="600"/>
                        </a:spcAft>
                      </a:pPr>
                      <a:r>
                        <a:rPr lang="en-US" sz="1250" dirty="0" smtClean="0">
                          <a:latin typeface="Huawei Sans" panose="020C0503030203020204" pitchFamily="34" charset="0"/>
                        </a:rPr>
                        <a:t>The "Layer 2 port isolation + inter-group isolation based on security groups" solution is used. Inter-group isolation policies are</a:t>
                      </a:r>
                      <a:r>
                        <a:rPr lang="en-US" sz="1250" baseline="0" dirty="0" smtClean="0">
                          <a:latin typeface="Huawei Sans" panose="020C0503030203020204" pitchFamily="34" charset="0"/>
                        </a:rPr>
                        <a:t> </a:t>
                      </a:r>
                      <a:r>
                        <a:rPr lang="en-US" sz="1250" dirty="0" smtClean="0">
                          <a:latin typeface="Huawei Sans" panose="020C0503030203020204" pitchFamily="34" charset="0"/>
                        </a:rPr>
                        <a:t>decoupled from IP addresses, simplifying configuration and maintenance and effectively achieving user isolation.</a:t>
                      </a:r>
                      <a:endParaRPr lang="en-US" altLang="zh-CN" sz="1250" kern="1200" dirty="0">
                        <a:solidFill>
                          <a:schemeClr val="dk1"/>
                        </a:solidFill>
                        <a:effectLst/>
                        <a:latin typeface="Huawei Sans" panose="020C0503030203020204" pitchFamily="34" charset="0"/>
                        <a:ea typeface="+mn-ea"/>
                        <a:cs typeface="+mn-cs"/>
                      </a:endParaRPr>
                    </a:p>
                  </a:txBody>
                  <a:tcPr marL="121920" marR="121920" marT="0" marB="72000" anchor="ctr">
                    <a:lnR w="28575" cap="flat" cmpd="sng" algn="ctr">
                      <a:solidFill>
                        <a:schemeClr val="tx1"/>
                      </a:solidFill>
                      <a:prstDash val="solid"/>
                      <a:round/>
                      <a:headEnd type="none" w="med" len="med"/>
                      <a:tailEnd type="none" w="med" len="med"/>
                    </a:lnR>
                  </a:tcPr>
                </a:tc>
              </a:tr>
              <a:tr h="980528">
                <a:tc>
                  <a:txBody>
                    <a:bodyPr/>
                    <a:lstStyle/>
                    <a:p>
                      <a:pPr marL="0" algn="ctr" defTabSz="914209" rtl="0" eaLnBrk="1" fontAlgn="ctr" latinLnBrk="0" hangingPunct="1">
                        <a:lnSpc>
                          <a:spcPct val="100000"/>
                        </a:lnSpc>
                        <a:spcAft>
                          <a:spcPts val="0"/>
                        </a:spcAft>
                      </a:pPr>
                      <a:r>
                        <a:rPr lang="en-US" sz="1250" dirty="0" smtClean="0">
                          <a:latin typeface="Huawei Sans" panose="020C0503030203020204" pitchFamily="34" charset="0"/>
                        </a:rPr>
                        <a:t>Simplified configuration and management</a:t>
                      </a:r>
                      <a:endParaRPr lang="en-US" altLang="zh-CN" sz="1250" b="1" kern="1200" dirty="0">
                        <a:solidFill>
                          <a:schemeClr val="dk1"/>
                        </a:solidFill>
                        <a:effectLst/>
                        <a:latin typeface="Huawei Sans" panose="020C0503030203020204" pitchFamily="34" charset="0"/>
                        <a:ea typeface="+mn-ea"/>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algn="l" defTabSz="914209" rtl="0" eaLnBrk="1" fontAlgn="ctr" latinLnBrk="0" hangingPunct="1">
                        <a:lnSpc>
                          <a:spcPts val="2000"/>
                        </a:lnSpc>
                        <a:spcAft>
                          <a:spcPts val="600"/>
                        </a:spcAft>
                      </a:pPr>
                      <a:r>
                        <a:rPr lang="en-US" sz="1250" dirty="0" smtClean="0">
                          <a:latin typeface="Huawei Sans" panose="020C0503030203020204" pitchFamily="34" charset="0"/>
                        </a:rPr>
                        <a:t>A large number of rules such as VLANs and ACLs need to be planned based on IP addresses during network design.</a:t>
                      </a:r>
                      <a:r>
                        <a:rPr lang="en-US" sz="1250" baseline="0" dirty="0" smtClean="0">
                          <a:latin typeface="Huawei Sans" panose="020C0503030203020204" pitchFamily="34" charset="0"/>
                        </a:rPr>
                        <a:t> These rules are</a:t>
                      </a:r>
                      <a:r>
                        <a:rPr lang="en-US" sz="1250" dirty="0" smtClean="0">
                          <a:latin typeface="Huawei Sans" panose="020C0503030203020204" pitchFamily="34" charset="0"/>
                        </a:rPr>
                        <a:t> </a:t>
                      </a:r>
                      <a:r>
                        <a:rPr lang="en-US" sz="1250" baseline="0" dirty="0" smtClean="0">
                          <a:latin typeface="Huawei Sans" panose="020C0503030203020204" pitchFamily="34" charset="0"/>
                        </a:rPr>
                        <a:t>complex to </a:t>
                      </a:r>
                      <a:r>
                        <a:rPr lang="en-US" sz="1250" dirty="0" smtClean="0">
                          <a:latin typeface="Huawei Sans" panose="020C0503030203020204" pitchFamily="34" charset="0"/>
                        </a:rPr>
                        <a:t>configure and difficult to understand, causing inconvenience</a:t>
                      </a:r>
                      <a:r>
                        <a:rPr lang="en-US" sz="1250" baseline="0" dirty="0" smtClean="0">
                          <a:latin typeface="Huawei Sans" panose="020C0503030203020204" pitchFamily="34" charset="0"/>
                        </a:rPr>
                        <a:t> in </a:t>
                      </a:r>
                      <a:r>
                        <a:rPr lang="en-US" sz="1250" dirty="0" smtClean="0">
                          <a:latin typeface="Huawei Sans" panose="020C0503030203020204" pitchFamily="34" charset="0"/>
                        </a:rPr>
                        <a:t>subsequent maintenance.</a:t>
                      </a:r>
                      <a:endParaRPr lang="en-US" altLang="zh-CN" sz="1250" kern="1200" dirty="0">
                        <a:solidFill>
                          <a:schemeClr val="dk1"/>
                        </a:solidFill>
                        <a:effectLst/>
                        <a:latin typeface="Huawei Sans" panose="020C0503030203020204" pitchFamily="34" charset="0"/>
                        <a:ea typeface="+mn-ea"/>
                        <a:cs typeface="+mn-cs"/>
                      </a:endParaRPr>
                    </a:p>
                  </a:txBody>
                  <a:tcPr marL="121920" marR="121920" marT="0" marB="72000" anchor="ctr">
                    <a:lnB w="28575" cap="flat" cmpd="sng" algn="ctr">
                      <a:solidFill>
                        <a:schemeClr val="tx1"/>
                      </a:solidFill>
                      <a:prstDash val="solid"/>
                      <a:round/>
                      <a:headEnd type="none" w="med" len="med"/>
                      <a:tailEnd type="none" w="med" len="med"/>
                    </a:lnB>
                  </a:tcPr>
                </a:tc>
                <a:tc>
                  <a:txBody>
                    <a:bodyPr/>
                    <a:lstStyle/>
                    <a:p>
                      <a:pPr marL="0" marR="0" indent="0" algn="l" defTabSz="914209" rtl="0" eaLnBrk="1" fontAlgn="ctr" latinLnBrk="0" hangingPunct="1">
                        <a:lnSpc>
                          <a:spcPts val="2000"/>
                        </a:lnSpc>
                        <a:spcBef>
                          <a:spcPct val="0"/>
                        </a:spcBef>
                        <a:spcAft>
                          <a:spcPts val="600"/>
                        </a:spcAft>
                        <a:buClrTx/>
                        <a:buSzTx/>
                        <a:buFontTx/>
                        <a:buNone/>
                        <a:defRPr/>
                      </a:pPr>
                      <a:r>
                        <a:rPr lang="en-US" sz="1250" dirty="0" smtClean="0">
                          <a:latin typeface="Huawei Sans" panose="020C0503030203020204" pitchFamily="34" charset="0"/>
                        </a:rPr>
                        <a:t>Based on security groups (UCL</a:t>
                      </a:r>
                      <a:r>
                        <a:rPr lang="en-US" sz="1250" baseline="0" dirty="0" smtClean="0">
                          <a:latin typeface="Huawei Sans" panose="020C0503030203020204" pitchFamily="34" charset="0"/>
                        </a:rPr>
                        <a:t> </a:t>
                      </a:r>
                      <a:r>
                        <a:rPr lang="en-US" altLang="zh-CN" sz="1250" baseline="0" dirty="0" smtClean="0">
                          <a:latin typeface="Huawei Sans" panose="020C0503030203020204" pitchFamily="34" charset="0"/>
                        </a:rPr>
                        <a:t>groups</a:t>
                      </a:r>
                      <a:r>
                        <a:rPr lang="en-US" sz="1250" dirty="0" smtClean="0">
                          <a:latin typeface="Huawei Sans" panose="020C0503030203020204" pitchFamily="34" charset="0"/>
                        </a:rPr>
                        <a:t>), only several user groups and inter-group policies need to be defined, greatly simplifying planning and configuration. In addition, the policy control matrix is easy to understand and maintain.</a:t>
                      </a:r>
                      <a:endParaRPr lang="en-US" altLang="zh-CN" sz="1250" kern="1200" dirty="0" smtClean="0">
                        <a:solidFill>
                          <a:schemeClr val="dk1"/>
                        </a:solidFill>
                        <a:effectLst/>
                        <a:latin typeface="Huawei Sans" panose="020C0503030203020204" pitchFamily="34" charset="0"/>
                        <a:ea typeface="+mn-ea"/>
                        <a:cs typeface="+mn-cs"/>
                      </a:endParaRPr>
                    </a:p>
                  </a:txBody>
                  <a:tcPr marL="121920" marR="121920" marT="0" marB="7200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253379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fontScale="90000"/>
          </a:bodyPr>
          <a:lstStyle/>
          <a:p>
            <a:pPr fontAlgn="ctr"/>
            <a:r>
              <a:rPr lang="en-US" dirty="0" smtClean="0">
                <a:latin typeface="Huawei Sans" panose="020C0503030203020204" pitchFamily="34" charset="0"/>
              </a:rPr>
              <a:t>Basic Concepts </a:t>
            </a:r>
            <a:r>
              <a:rPr lang="en-US" altLang="zh-CN" dirty="0" smtClean="0">
                <a:latin typeface="Huawei Sans" panose="020C0503030203020204" pitchFamily="34" charset="0"/>
              </a:rPr>
              <a:t>in </a:t>
            </a:r>
            <a:r>
              <a:rPr lang="en-US" dirty="0" smtClean="0">
                <a:latin typeface="Huawei Sans" panose="020C0503030203020204" pitchFamily="34" charset="0"/>
              </a:rPr>
              <a:t>Free Mobility: Authentication and </a:t>
            </a:r>
            <a:r>
              <a:rPr lang="en-US" altLang="zh-CN" dirty="0" smtClean="0">
                <a:latin typeface="Huawei Sans" panose="020C0503030203020204" pitchFamily="34" charset="0"/>
              </a:rPr>
              <a:t>Policy </a:t>
            </a:r>
            <a:r>
              <a:rPr lang="en-US" dirty="0" smtClean="0">
                <a:latin typeface="Huawei Sans" panose="020C0503030203020204" pitchFamily="34" charset="0"/>
              </a:rPr>
              <a:t>Enforcement</a:t>
            </a:r>
            <a:endParaRPr lang="en-US" altLang="zh-CN" dirty="0">
              <a:latin typeface="Huawei Sans" panose="020C0503030203020204" pitchFamily="34" charset="0"/>
            </a:endParaRPr>
          </a:p>
        </p:txBody>
      </p:sp>
      <p:cxnSp>
        <p:nvCxnSpPr>
          <p:cNvPr id="5" name="Straight Connector 167"/>
          <p:cNvCxnSpPr/>
          <p:nvPr/>
        </p:nvCxnSpPr>
        <p:spPr bwMode="gray">
          <a:xfrm flipV="1">
            <a:off x="3104741" y="3630932"/>
            <a:ext cx="0" cy="56946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 name="图片 11" descr="开放网络-蓝.png"/>
          <p:cNvPicPr>
            <a:picLocks noChangeAspect="1"/>
          </p:cNvPicPr>
          <p:nvPr/>
        </p:nvPicPr>
        <p:blipFill>
          <a:blip r:embed="rId3" cstate="print"/>
          <a:stretch>
            <a:fillRect/>
          </a:stretch>
        </p:blipFill>
        <p:spPr bwMode="gray">
          <a:xfrm>
            <a:off x="2881763" y="4155300"/>
            <a:ext cx="445956" cy="343290"/>
          </a:xfrm>
          <a:prstGeom prst="rect">
            <a:avLst/>
          </a:prstGeom>
        </p:spPr>
      </p:pic>
      <p:cxnSp>
        <p:nvCxnSpPr>
          <p:cNvPr id="7" name="Straight Connector 167"/>
          <p:cNvCxnSpPr/>
          <p:nvPr/>
        </p:nvCxnSpPr>
        <p:spPr bwMode="gray">
          <a:xfrm flipV="1">
            <a:off x="4245628" y="3630932"/>
            <a:ext cx="0" cy="56946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167"/>
          <p:cNvCxnSpPr/>
          <p:nvPr/>
        </p:nvCxnSpPr>
        <p:spPr bwMode="gray">
          <a:xfrm flipV="1">
            <a:off x="1975253" y="3630932"/>
            <a:ext cx="0" cy="56946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p:nvPr/>
        </p:nvCxnSpPr>
        <p:spPr bwMode="gray">
          <a:xfrm flipV="1">
            <a:off x="3116136" y="1515181"/>
            <a:ext cx="0" cy="216253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10" name="Group 165"/>
          <p:cNvGrpSpPr/>
          <p:nvPr/>
        </p:nvGrpSpPr>
        <p:grpSpPr bwMode="gray">
          <a:xfrm rot="10800000">
            <a:off x="1967183" y="2510239"/>
            <a:ext cx="2297904" cy="919373"/>
            <a:chOff x="-1233037" y="914446"/>
            <a:chExt cx="1573823" cy="778776"/>
          </a:xfrm>
        </p:grpSpPr>
        <p:cxnSp>
          <p:nvCxnSpPr>
            <p:cNvPr id="11"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3" name="图片 76" descr="接入交换机.png"/>
          <p:cNvPicPr>
            <a:picLocks noChangeAspect="1"/>
          </p:cNvPicPr>
          <p:nvPr/>
        </p:nvPicPr>
        <p:blipFill>
          <a:blip r:embed="rId4" cstate="print"/>
          <a:stretch>
            <a:fillRect/>
          </a:stretch>
        </p:blipFill>
        <p:spPr bwMode="gray">
          <a:xfrm>
            <a:off x="1760580" y="3374948"/>
            <a:ext cx="446281" cy="365139"/>
          </a:xfrm>
          <a:prstGeom prst="rect">
            <a:avLst/>
          </a:prstGeom>
        </p:spPr>
      </p:pic>
      <p:pic>
        <p:nvPicPr>
          <p:cNvPr id="14" name="图片 76" descr="接入交换机.png"/>
          <p:cNvPicPr>
            <a:picLocks noChangeAspect="1"/>
          </p:cNvPicPr>
          <p:nvPr/>
        </p:nvPicPr>
        <p:blipFill>
          <a:blip r:embed="rId4" cstate="print"/>
          <a:stretch>
            <a:fillRect/>
          </a:stretch>
        </p:blipFill>
        <p:spPr bwMode="gray">
          <a:xfrm>
            <a:off x="2892996" y="3374948"/>
            <a:ext cx="446281" cy="365139"/>
          </a:xfrm>
          <a:prstGeom prst="rect">
            <a:avLst/>
          </a:prstGeom>
        </p:spPr>
      </p:pic>
      <p:pic>
        <p:nvPicPr>
          <p:cNvPr id="15" name="图片 76" descr="接入交换机.png"/>
          <p:cNvPicPr>
            <a:picLocks noChangeAspect="1"/>
          </p:cNvPicPr>
          <p:nvPr/>
        </p:nvPicPr>
        <p:blipFill>
          <a:blip r:embed="rId4" cstate="print"/>
          <a:stretch>
            <a:fillRect/>
          </a:stretch>
        </p:blipFill>
        <p:spPr bwMode="gray">
          <a:xfrm>
            <a:off x="4025412" y="3374948"/>
            <a:ext cx="446281" cy="365139"/>
          </a:xfrm>
          <a:prstGeom prst="rect">
            <a:avLst/>
          </a:prstGeom>
        </p:spPr>
      </p:pic>
      <p:cxnSp>
        <p:nvCxnSpPr>
          <p:cNvPr id="16" name="Straight Connector 167"/>
          <p:cNvCxnSpPr/>
          <p:nvPr/>
        </p:nvCxnSpPr>
        <p:spPr bwMode="gray">
          <a:xfrm flipH="1">
            <a:off x="3342077" y="2512947"/>
            <a:ext cx="854473"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7"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870678" y="1203084"/>
            <a:ext cx="490909" cy="401653"/>
          </a:xfrm>
          <a:prstGeom prst="rect">
            <a:avLst/>
          </a:prstGeom>
        </p:spPr>
      </p:pic>
      <p:sp>
        <p:nvSpPr>
          <p:cNvPr id="18" name="文本框 17"/>
          <p:cNvSpPr txBox="1"/>
          <p:nvPr/>
        </p:nvSpPr>
        <p:spPr bwMode="gray">
          <a:xfrm>
            <a:off x="876220" y="2192896"/>
            <a:ext cx="1994457" cy="523220"/>
          </a:xfrm>
          <a:prstGeom prst="rect">
            <a:avLst/>
          </a:prstGeom>
          <a:noFill/>
        </p:spPr>
        <p:txBody>
          <a:bodyPr wrap="none" rtlCol="0">
            <a:spAutoFit/>
          </a:bodyPr>
          <a:lstStyle/>
          <a:p>
            <a:pPr algn="r" fontAlgn="ctr"/>
            <a:r>
              <a:rPr lang="en-US" sz="1400" dirty="0" smtClean="0">
                <a:latin typeface="Huawei Sans" panose="020C0503030203020204" pitchFamily="34" charset="0"/>
              </a:rPr>
              <a:t>Core</a:t>
            </a:r>
          </a:p>
          <a:p>
            <a:pPr algn="r" fontAlgn="ctr"/>
            <a:r>
              <a:rPr lang="en-US" sz="1400" b="1" dirty="0" smtClean="0">
                <a:solidFill>
                  <a:srgbClr val="C7000B"/>
                </a:solidFill>
                <a:latin typeface="Huawei Sans" panose="020C0503030203020204" pitchFamily="34" charset="0"/>
              </a:rPr>
              <a:t>Authentication point</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1011275" y="3403628"/>
            <a:ext cx="710451" cy="307777"/>
          </a:xfrm>
          <a:prstGeom prst="rect">
            <a:avLst/>
          </a:prstGeom>
          <a:noFill/>
        </p:spPr>
        <p:txBody>
          <a:bodyPr wrap="none" rtlCol="0">
            <a:spAutoFit/>
          </a:bodyPr>
          <a:lstStyle/>
          <a:p>
            <a:pPr algn="r" fontAlgn="ctr"/>
            <a:r>
              <a:rPr lang="en-US" sz="1400" dirty="0" smtClean="0">
                <a:latin typeface="Huawei Sans" panose="020C0503030203020204" pitchFamily="34" charset="0"/>
              </a:rPr>
              <a:t>Access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3982913" y="2670048"/>
            <a:ext cx="1972015" cy="307777"/>
          </a:xfrm>
          <a:prstGeom prst="rect">
            <a:avLst/>
          </a:prstGeom>
          <a:noFill/>
        </p:spPr>
        <p:txBody>
          <a:bodyPr wrap="none" rtlCol="0">
            <a:spAutoFit/>
          </a:bodyPr>
          <a:lstStyle/>
          <a:p>
            <a:pPr algn="ctr" fontAlgn="ctr"/>
            <a:r>
              <a:rPr lang="en-US" sz="1400" b="1" dirty="0" smtClean="0">
                <a:solidFill>
                  <a:srgbClr val="C7000B"/>
                </a:solidFill>
                <a:latin typeface="Huawei Sans" panose="020C0503030203020204" pitchFamily="34" charset="0"/>
              </a:rPr>
              <a:t>Policy control center</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图片 11" descr="开放网络-蓝.png"/>
          <p:cNvPicPr>
            <a:picLocks noChangeAspect="1"/>
          </p:cNvPicPr>
          <p:nvPr/>
        </p:nvPicPr>
        <p:blipFill>
          <a:blip r:embed="rId3" cstate="print"/>
          <a:stretch>
            <a:fillRect/>
          </a:stretch>
        </p:blipFill>
        <p:spPr bwMode="gray">
          <a:xfrm>
            <a:off x="1752275" y="4155300"/>
            <a:ext cx="445956" cy="343290"/>
          </a:xfrm>
          <a:prstGeom prst="rect">
            <a:avLst/>
          </a:prstGeom>
        </p:spPr>
      </p:pic>
      <p:pic>
        <p:nvPicPr>
          <p:cNvPr id="22" name="图片 11" descr="开放网络-蓝.png"/>
          <p:cNvPicPr>
            <a:picLocks noChangeAspect="1"/>
          </p:cNvPicPr>
          <p:nvPr/>
        </p:nvPicPr>
        <p:blipFill>
          <a:blip r:embed="rId3" cstate="print"/>
          <a:stretch>
            <a:fillRect/>
          </a:stretch>
        </p:blipFill>
        <p:spPr bwMode="gray">
          <a:xfrm>
            <a:off x="4022650" y="4155300"/>
            <a:ext cx="445956" cy="343290"/>
          </a:xfrm>
          <a:prstGeom prst="rect">
            <a:avLst/>
          </a:prstGeom>
        </p:spPr>
      </p:pic>
      <p:pic>
        <p:nvPicPr>
          <p:cNvPr id="23" name="图片 103" descr="核心交换机.png"/>
          <p:cNvPicPr>
            <a:picLocks noChangeAspect="1"/>
          </p:cNvPicPr>
          <p:nvPr/>
        </p:nvPicPr>
        <p:blipFill>
          <a:blip r:embed="rId6" cstate="print"/>
          <a:stretch>
            <a:fillRect/>
          </a:stretch>
        </p:blipFill>
        <p:spPr bwMode="gray">
          <a:xfrm>
            <a:off x="2868688" y="2309413"/>
            <a:ext cx="490909" cy="401653"/>
          </a:xfrm>
          <a:prstGeom prst="rect">
            <a:avLst/>
          </a:prstGeom>
        </p:spPr>
      </p:pic>
      <p:sp>
        <p:nvSpPr>
          <p:cNvPr id="24" name="文本框 23"/>
          <p:cNvSpPr txBox="1"/>
          <p:nvPr/>
        </p:nvSpPr>
        <p:spPr bwMode="gray">
          <a:xfrm>
            <a:off x="455613" y="4898484"/>
            <a:ext cx="5620067" cy="1277273"/>
          </a:xfrm>
          <a:prstGeom prst="rect">
            <a:avLst/>
          </a:prstGeom>
          <a:noFill/>
        </p:spPr>
        <p:txBody>
          <a:bodyPr wrap="square" rtlCol="0">
            <a:spAutoFit/>
          </a:bodyPr>
          <a:lstStyle/>
          <a:p>
            <a:pPr marL="285750" indent="-285750" fontAlgn="ctr">
              <a:spcAft>
                <a:spcPts val="600"/>
              </a:spcAft>
              <a:buFont typeface="Arial" panose="020B0604020202020204" pitchFamily="34" charset="0"/>
              <a:buChar char="•"/>
            </a:pPr>
            <a:r>
              <a:rPr lang="en-US" altLang="zh-CN" sz="1200" b="1" dirty="0">
                <a:latin typeface="Huawei Sans" panose="020C0503030203020204" pitchFamily="34" charset="0"/>
              </a:rPr>
              <a:t>Authentication point: </a:t>
            </a:r>
            <a:r>
              <a:rPr lang="en-US" altLang="zh-CN" sz="1200" dirty="0">
                <a:latin typeface="Huawei Sans" panose="020C0503030203020204" pitchFamily="34" charset="0"/>
              </a:rPr>
              <a:t>authenticates terminals and obtains authorization results </a:t>
            </a:r>
            <a:r>
              <a:rPr lang="en-US" altLang="zh-CN" sz="1200" dirty="0" smtClean="0">
                <a:latin typeface="Huawei Sans" panose="020C0503030203020204" pitchFamily="34" charset="0"/>
              </a:rPr>
              <a:t>(containing the </a:t>
            </a:r>
            <a:r>
              <a:rPr lang="en-US" altLang="zh-CN" sz="1200" dirty="0">
                <a:latin typeface="Huawei Sans" panose="020C0503030203020204" pitchFamily="34" charset="0"/>
              </a:rPr>
              <a:t>security </a:t>
            </a:r>
            <a:r>
              <a:rPr lang="en-US" altLang="zh-CN" sz="1200" dirty="0" smtClean="0">
                <a:latin typeface="Huawei Sans" panose="020C0503030203020204" pitchFamily="34" charset="0"/>
              </a:rPr>
              <a:t>groups </a:t>
            </a:r>
            <a:r>
              <a:rPr lang="en-US" altLang="zh-CN" sz="1200" dirty="0">
                <a:latin typeface="Huawei Sans" panose="020C0503030203020204" pitchFamily="34" charset="0"/>
              </a:rPr>
              <a:t>to which terminals belong) from </a:t>
            </a:r>
            <a:r>
              <a:rPr lang="en-US" altLang="zh-CN" sz="1200" dirty="0" err="1">
                <a:latin typeface="Huawei Sans" panose="020C0503030203020204" pitchFamily="34" charset="0"/>
              </a:rPr>
              <a:t>iMaster</a:t>
            </a:r>
            <a:r>
              <a:rPr lang="en-US" altLang="zh-CN" sz="1200" dirty="0">
                <a:latin typeface="Huawei Sans" panose="020C0503030203020204" pitchFamily="34" charset="0"/>
              </a:rPr>
              <a:t> </a:t>
            </a:r>
            <a:r>
              <a:rPr lang="en-US" altLang="zh-CN" sz="1200" dirty="0" smtClean="0">
                <a:latin typeface="Huawei Sans" panose="020C0503030203020204" pitchFamily="34" charset="0"/>
              </a:rPr>
              <a:t>NCE-Campus.</a:t>
            </a:r>
            <a:endParaRPr lang="en-US" altLang="zh-CN" sz="1200" dirty="0">
              <a:latin typeface="Huawei Sans" panose="020C0503030203020204" pitchFamily="34" charset="0"/>
            </a:endParaRPr>
          </a:p>
          <a:p>
            <a:pPr marL="285750" indent="-285750" fontAlgn="ctr">
              <a:spcAft>
                <a:spcPts val="600"/>
              </a:spcAft>
              <a:buFont typeface="Arial" panose="020B0604020202020204" pitchFamily="34" charset="0"/>
              <a:buChar char="•"/>
            </a:pPr>
            <a:r>
              <a:rPr lang="en-US" altLang="zh-CN" sz="1200" b="1" dirty="0" err="1">
                <a:latin typeface="Huawei Sans" panose="020C0503030203020204" pitchFamily="34" charset="0"/>
              </a:rPr>
              <a:t>iMaster</a:t>
            </a:r>
            <a:r>
              <a:rPr lang="en-US" altLang="zh-CN" sz="1200" b="1" dirty="0">
                <a:latin typeface="Huawei Sans" panose="020C0503030203020204" pitchFamily="34" charset="0"/>
              </a:rPr>
              <a:t> </a:t>
            </a:r>
            <a:r>
              <a:rPr lang="en-US" altLang="zh-CN" sz="1200" b="1" dirty="0" smtClean="0">
                <a:latin typeface="Huawei Sans" panose="020C0503030203020204" pitchFamily="34" charset="0"/>
              </a:rPr>
              <a:t>NCE-Campus: </a:t>
            </a:r>
            <a:r>
              <a:rPr lang="en-US" altLang="zh-CN" sz="1200" dirty="0" smtClean="0">
                <a:latin typeface="Huawei Sans" panose="020C0503030203020204" pitchFamily="34" charset="0"/>
              </a:rPr>
              <a:t>serves as </a:t>
            </a:r>
            <a:r>
              <a:rPr lang="en-US" altLang="zh-CN" sz="1200" dirty="0">
                <a:latin typeface="Huawei Sans" panose="020C0503030203020204" pitchFamily="34" charset="0"/>
              </a:rPr>
              <a:t>the authentication server and the policy control center </a:t>
            </a:r>
            <a:r>
              <a:rPr lang="en-US" altLang="zh-CN" sz="1200" dirty="0" smtClean="0">
                <a:latin typeface="Huawei Sans" panose="020C0503030203020204" pitchFamily="34" charset="0"/>
              </a:rPr>
              <a:t>to </a:t>
            </a:r>
            <a:r>
              <a:rPr lang="en-US" altLang="zh-CN" sz="1200" dirty="0">
                <a:latin typeface="Huawei Sans" panose="020C0503030203020204" pitchFamily="34" charset="0"/>
              </a:rPr>
              <a:t>maintain the </a:t>
            </a:r>
            <a:r>
              <a:rPr lang="en-US" altLang="zh-CN" sz="1200" dirty="0" smtClean="0">
                <a:solidFill>
                  <a:srgbClr val="C7000B"/>
                </a:solidFill>
                <a:latin typeface="Huawei Sans" panose="020C0503030203020204" pitchFamily="34" charset="0"/>
              </a:rPr>
              <a:t>policy control matrix, which defines policies for controlling access between network-wide security groups</a:t>
            </a:r>
            <a:r>
              <a:rPr lang="en-US" altLang="zh-CN" sz="1200" dirty="0" smtClean="0">
                <a:latin typeface="Huawei Sans" panose="020C0503030203020204" pitchFamily="34" charset="0"/>
              </a:rPr>
              <a:t>.</a:t>
            </a:r>
            <a:endParaRPr lang="en-US" altLang="zh-CN" sz="1200" dirty="0">
              <a:latin typeface="Huawei Sans" panose="020C0503030203020204" pitchFamily="34" charset="0"/>
            </a:endParaRPr>
          </a:p>
        </p:txBody>
      </p:sp>
      <p:cxnSp>
        <p:nvCxnSpPr>
          <p:cNvPr id="25" name="Straight Connector 167"/>
          <p:cNvCxnSpPr/>
          <p:nvPr/>
        </p:nvCxnSpPr>
        <p:spPr bwMode="gray">
          <a:xfrm flipV="1">
            <a:off x="8800147" y="3630932"/>
            <a:ext cx="0" cy="56946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26" name="图片 11" descr="开放网络-蓝.png"/>
          <p:cNvPicPr>
            <a:picLocks noChangeAspect="1"/>
          </p:cNvPicPr>
          <p:nvPr/>
        </p:nvPicPr>
        <p:blipFill>
          <a:blip r:embed="rId3" cstate="print"/>
          <a:stretch>
            <a:fillRect/>
          </a:stretch>
        </p:blipFill>
        <p:spPr bwMode="gray">
          <a:xfrm>
            <a:off x="8577169" y="4155300"/>
            <a:ext cx="445956" cy="343290"/>
          </a:xfrm>
          <a:prstGeom prst="rect">
            <a:avLst/>
          </a:prstGeom>
        </p:spPr>
      </p:pic>
      <p:cxnSp>
        <p:nvCxnSpPr>
          <p:cNvPr id="27" name="Straight Connector 167"/>
          <p:cNvCxnSpPr/>
          <p:nvPr/>
        </p:nvCxnSpPr>
        <p:spPr bwMode="gray">
          <a:xfrm flipV="1">
            <a:off x="9941034" y="3630932"/>
            <a:ext cx="0" cy="56946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167"/>
          <p:cNvCxnSpPr/>
          <p:nvPr/>
        </p:nvCxnSpPr>
        <p:spPr bwMode="gray">
          <a:xfrm flipV="1">
            <a:off x="7670659" y="3630932"/>
            <a:ext cx="0" cy="56946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167"/>
          <p:cNvCxnSpPr/>
          <p:nvPr/>
        </p:nvCxnSpPr>
        <p:spPr bwMode="gray">
          <a:xfrm flipV="1">
            <a:off x="8811542" y="1515181"/>
            <a:ext cx="0" cy="216253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30" name="Group 165"/>
          <p:cNvGrpSpPr/>
          <p:nvPr/>
        </p:nvGrpSpPr>
        <p:grpSpPr bwMode="gray">
          <a:xfrm rot="10800000">
            <a:off x="7662589" y="2510239"/>
            <a:ext cx="2297904" cy="919373"/>
            <a:chOff x="-1233037" y="914446"/>
            <a:chExt cx="1573823" cy="778776"/>
          </a:xfrm>
        </p:grpSpPr>
        <p:cxnSp>
          <p:nvCxnSpPr>
            <p:cNvPr id="32"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34" name="图片 76" descr="接入交换机.png"/>
          <p:cNvPicPr>
            <a:picLocks noChangeAspect="1"/>
          </p:cNvPicPr>
          <p:nvPr/>
        </p:nvPicPr>
        <p:blipFill>
          <a:blip r:embed="rId4" cstate="print"/>
          <a:stretch>
            <a:fillRect/>
          </a:stretch>
        </p:blipFill>
        <p:spPr bwMode="gray">
          <a:xfrm>
            <a:off x="7455986" y="3374948"/>
            <a:ext cx="446281" cy="365139"/>
          </a:xfrm>
          <a:prstGeom prst="rect">
            <a:avLst/>
          </a:prstGeom>
        </p:spPr>
      </p:pic>
      <p:pic>
        <p:nvPicPr>
          <p:cNvPr id="35" name="图片 76" descr="接入交换机.png"/>
          <p:cNvPicPr>
            <a:picLocks noChangeAspect="1"/>
          </p:cNvPicPr>
          <p:nvPr/>
        </p:nvPicPr>
        <p:blipFill>
          <a:blip r:embed="rId4" cstate="print"/>
          <a:stretch>
            <a:fillRect/>
          </a:stretch>
        </p:blipFill>
        <p:spPr bwMode="gray">
          <a:xfrm>
            <a:off x="8588402" y="3374948"/>
            <a:ext cx="446281" cy="365139"/>
          </a:xfrm>
          <a:prstGeom prst="rect">
            <a:avLst/>
          </a:prstGeom>
        </p:spPr>
      </p:pic>
      <p:pic>
        <p:nvPicPr>
          <p:cNvPr id="36" name="图片 76" descr="接入交换机.png"/>
          <p:cNvPicPr>
            <a:picLocks noChangeAspect="1"/>
          </p:cNvPicPr>
          <p:nvPr/>
        </p:nvPicPr>
        <p:blipFill>
          <a:blip r:embed="rId4" cstate="print"/>
          <a:stretch>
            <a:fillRect/>
          </a:stretch>
        </p:blipFill>
        <p:spPr bwMode="gray">
          <a:xfrm>
            <a:off x="9720818" y="3374948"/>
            <a:ext cx="446281" cy="365139"/>
          </a:xfrm>
          <a:prstGeom prst="rect">
            <a:avLst/>
          </a:prstGeom>
        </p:spPr>
      </p:pic>
      <p:cxnSp>
        <p:nvCxnSpPr>
          <p:cNvPr id="37" name="Straight Connector 167"/>
          <p:cNvCxnSpPr/>
          <p:nvPr/>
        </p:nvCxnSpPr>
        <p:spPr bwMode="gray">
          <a:xfrm flipH="1">
            <a:off x="9037484" y="2512947"/>
            <a:ext cx="903550"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bwMode="gray">
          <a:xfrm>
            <a:off x="6198127" y="2192896"/>
            <a:ext cx="2367956" cy="523220"/>
          </a:xfrm>
          <a:prstGeom prst="rect">
            <a:avLst/>
          </a:prstGeom>
          <a:noFill/>
        </p:spPr>
        <p:txBody>
          <a:bodyPr wrap="none" rtlCol="0">
            <a:spAutoFit/>
          </a:bodyPr>
          <a:lstStyle/>
          <a:p>
            <a:pPr algn="r" fontAlgn="ctr"/>
            <a:r>
              <a:rPr lang="en-US" sz="1400" dirty="0" smtClean="0">
                <a:latin typeface="Huawei Sans" panose="020C0503030203020204" pitchFamily="34" charset="0"/>
              </a:rPr>
              <a:t>Core</a:t>
            </a:r>
          </a:p>
          <a:p>
            <a:pPr algn="r" fontAlgn="ctr"/>
            <a:r>
              <a:rPr lang="en-US" sz="1400" b="1" dirty="0" smtClean="0">
                <a:solidFill>
                  <a:srgbClr val="C7000B"/>
                </a:solidFill>
                <a:latin typeface="Huawei Sans" panose="020C0503030203020204" pitchFamily="34" charset="0"/>
              </a:rPr>
              <a:t>Policy enforcement point</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6706681" y="3403628"/>
            <a:ext cx="710451" cy="307777"/>
          </a:xfrm>
          <a:prstGeom prst="rect">
            <a:avLst/>
          </a:prstGeom>
          <a:noFill/>
        </p:spPr>
        <p:txBody>
          <a:bodyPr wrap="none" rtlCol="0">
            <a:spAutoFit/>
          </a:bodyPr>
          <a:lstStyle/>
          <a:p>
            <a:pPr algn="r" fontAlgn="ctr"/>
            <a:r>
              <a:rPr lang="en-US" sz="1400" dirty="0" smtClean="0">
                <a:latin typeface="Huawei Sans" panose="020C0503030203020204" pitchFamily="34" charset="0"/>
              </a:rPr>
              <a:t>Access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图片 11" descr="开放网络-蓝.png"/>
          <p:cNvPicPr>
            <a:picLocks noChangeAspect="1"/>
          </p:cNvPicPr>
          <p:nvPr/>
        </p:nvPicPr>
        <p:blipFill>
          <a:blip r:embed="rId3" cstate="print"/>
          <a:stretch>
            <a:fillRect/>
          </a:stretch>
        </p:blipFill>
        <p:spPr bwMode="gray">
          <a:xfrm>
            <a:off x="7447681" y="4155300"/>
            <a:ext cx="445956" cy="343290"/>
          </a:xfrm>
          <a:prstGeom prst="rect">
            <a:avLst/>
          </a:prstGeom>
        </p:spPr>
      </p:pic>
      <p:pic>
        <p:nvPicPr>
          <p:cNvPr id="41" name="图片 11" descr="开放网络-蓝.png"/>
          <p:cNvPicPr>
            <a:picLocks noChangeAspect="1"/>
          </p:cNvPicPr>
          <p:nvPr/>
        </p:nvPicPr>
        <p:blipFill>
          <a:blip r:embed="rId3" cstate="print"/>
          <a:stretch>
            <a:fillRect/>
          </a:stretch>
        </p:blipFill>
        <p:spPr bwMode="gray">
          <a:xfrm>
            <a:off x="9718056" y="4155300"/>
            <a:ext cx="445956" cy="343290"/>
          </a:xfrm>
          <a:prstGeom prst="rect">
            <a:avLst/>
          </a:prstGeom>
        </p:spPr>
      </p:pic>
      <p:pic>
        <p:nvPicPr>
          <p:cNvPr id="42" name="图片 103" descr="核心交换机.png"/>
          <p:cNvPicPr>
            <a:picLocks noChangeAspect="1"/>
          </p:cNvPicPr>
          <p:nvPr/>
        </p:nvPicPr>
        <p:blipFill>
          <a:blip r:embed="rId6" cstate="print"/>
          <a:stretch>
            <a:fillRect/>
          </a:stretch>
        </p:blipFill>
        <p:spPr bwMode="gray">
          <a:xfrm>
            <a:off x="8564094" y="2309413"/>
            <a:ext cx="490909" cy="401653"/>
          </a:xfrm>
          <a:prstGeom prst="rect">
            <a:avLst/>
          </a:prstGeom>
        </p:spPr>
      </p:pic>
      <p:sp>
        <p:nvSpPr>
          <p:cNvPr id="43" name="文本框 42"/>
          <p:cNvSpPr txBox="1"/>
          <p:nvPr/>
        </p:nvSpPr>
        <p:spPr bwMode="gray">
          <a:xfrm>
            <a:off x="6095999" y="4898484"/>
            <a:ext cx="5653089" cy="1200329"/>
          </a:xfrm>
          <a:prstGeom prst="rect">
            <a:avLst/>
          </a:prstGeom>
          <a:noFill/>
        </p:spPr>
        <p:txBody>
          <a:bodyPr wrap="square" rtlCol="0">
            <a:spAutoFit/>
          </a:bodyPr>
          <a:lstStyle/>
          <a:p>
            <a:pPr marL="285750" indent="-285750" fontAlgn="ctr">
              <a:spcAft>
                <a:spcPts val="600"/>
              </a:spcAft>
              <a:buFont typeface="Arial" panose="020B0604020202020204" pitchFamily="34" charset="0"/>
              <a:buChar char="•"/>
            </a:pPr>
            <a:r>
              <a:rPr lang="en-US" altLang="zh-CN" sz="1200" b="1" dirty="0">
                <a:latin typeface="Huawei Sans" panose="020C0503030203020204" pitchFamily="34" charset="0"/>
              </a:rPr>
              <a:t>Policy enforcement point: </a:t>
            </a:r>
            <a:r>
              <a:rPr lang="en-US" altLang="zh-CN" sz="1200" dirty="0">
                <a:latin typeface="Huawei Sans" panose="020C0503030203020204" pitchFamily="34" charset="0"/>
              </a:rPr>
              <a:t>obtains the </a:t>
            </a:r>
            <a:r>
              <a:rPr lang="en-US" altLang="zh-CN" sz="1200" dirty="0" smtClean="0">
                <a:latin typeface="Huawei Sans" panose="020C0503030203020204" pitchFamily="34" charset="0"/>
              </a:rPr>
              <a:t>policy control matrix from </a:t>
            </a:r>
            <a:r>
              <a:rPr lang="en-US" altLang="zh-CN" sz="1200" dirty="0" err="1">
                <a:latin typeface="Huawei Sans" panose="020C0503030203020204" pitchFamily="34" charset="0"/>
              </a:rPr>
              <a:t>iMaster</a:t>
            </a:r>
            <a:r>
              <a:rPr lang="en-US" altLang="zh-CN" sz="1200" dirty="0">
                <a:latin typeface="Huawei Sans" panose="020C0503030203020204" pitchFamily="34" charset="0"/>
              </a:rPr>
              <a:t> </a:t>
            </a:r>
            <a:r>
              <a:rPr lang="en-US" altLang="zh-CN" sz="1200" dirty="0" smtClean="0">
                <a:latin typeface="Huawei Sans" panose="020C0503030203020204" pitchFamily="34" charset="0"/>
              </a:rPr>
              <a:t>NCE-Campus, </a:t>
            </a:r>
            <a:r>
              <a:rPr lang="en-US" altLang="zh-CN" sz="1200" dirty="0">
                <a:latin typeface="Huawei Sans" panose="020C0503030203020204" pitchFamily="34" charset="0"/>
              </a:rPr>
              <a:t>and enforces policies based on the source and destination security groups </a:t>
            </a:r>
            <a:r>
              <a:rPr lang="en-US" altLang="zh-CN" sz="1200" dirty="0" smtClean="0">
                <a:latin typeface="Huawei Sans" panose="020C0503030203020204" pitchFamily="34" charset="0"/>
              </a:rPr>
              <a:t>to which the </a:t>
            </a:r>
            <a:r>
              <a:rPr lang="en-US" altLang="zh-CN" sz="1200" dirty="0">
                <a:latin typeface="Huawei Sans" panose="020C0503030203020204" pitchFamily="34" charset="0"/>
              </a:rPr>
              <a:t>source and destination IP addresses of the </a:t>
            </a:r>
            <a:r>
              <a:rPr lang="en-US" altLang="zh-CN" sz="1200" dirty="0" smtClean="0">
                <a:latin typeface="Huawei Sans" panose="020C0503030203020204" pitchFamily="34" charset="0"/>
              </a:rPr>
              <a:t>received traffic belong. </a:t>
            </a:r>
            <a:r>
              <a:rPr lang="en-US" altLang="zh-CN" sz="1200" dirty="0">
                <a:latin typeface="Huawei Sans" panose="020C0503030203020204" pitchFamily="34" charset="0"/>
              </a:rPr>
              <a:t>If the policy allows the </a:t>
            </a:r>
            <a:r>
              <a:rPr lang="en-US" altLang="zh-CN" sz="1200" dirty="0" smtClean="0">
                <a:latin typeface="Huawei Sans" panose="020C0503030203020204" pitchFamily="34" charset="0"/>
              </a:rPr>
              <a:t>traffic to pass through, </a:t>
            </a:r>
            <a:r>
              <a:rPr lang="en-US" altLang="zh-CN" sz="1200" dirty="0">
                <a:latin typeface="Huawei Sans" panose="020C0503030203020204" pitchFamily="34" charset="0"/>
              </a:rPr>
              <a:t>the policy enforcement point forwards the traffic. Otherwise, the traffic is dropped.</a:t>
            </a:r>
          </a:p>
        </p:txBody>
      </p:sp>
      <p:sp>
        <p:nvSpPr>
          <p:cNvPr id="44" name="文本框 43"/>
          <p:cNvSpPr txBox="1"/>
          <p:nvPr/>
        </p:nvSpPr>
        <p:spPr bwMode="gray">
          <a:xfrm>
            <a:off x="1622211" y="4530971"/>
            <a:ext cx="7230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A</a:t>
            </a:r>
            <a:endParaRPr lang="en-US" altLang="zh-CN" sz="14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3898641" y="4530971"/>
            <a:ext cx="732893"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B</a:t>
            </a:r>
            <a:endParaRPr lang="en-US" altLang="zh-CN" sz="14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7329012" y="4530971"/>
            <a:ext cx="7230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A</a:t>
            </a:r>
            <a:endParaRPr lang="en-US" altLang="zh-CN" sz="14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9605442" y="4530971"/>
            <a:ext cx="732893"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B</a:t>
            </a:r>
            <a:endParaRPr lang="en-US" altLang="zh-CN" sz="14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任意多边形 47"/>
          <p:cNvSpPr/>
          <p:nvPr/>
        </p:nvSpPr>
        <p:spPr bwMode="gray">
          <a:xfrm>
            <a:off x="2198201" y="2735145"/>
            <a:ext cx="762529" cy="1420155"/>
          </a:xfrm>
          <a:custGeom>
            <a:avLst/>
            <a:gdLst>
              <a:gd name="connsiteX0" fmla="*/ 0 w 914400"/>
              <a:gd name="connsiteY0" fmla="*/ 550333 h 550333"/>
              <a:gd name="connsiteX1" fmla="*/ 914400 w 914400"/>
              <a:gd name="connsiteY1" fmla="*/ 0 h 550333"/>
              <a:gd name="connsiteX0" fmla="*/ 0 w 852099"/>
              <a:gd name="connsiteY0" fmla="*/ 550333 h 550333"/>
              <a:gd name="connsiteX1" fmla="*/ 852099 w 852099"/>
              <a:gd name="connsiteY1" fmla="*/ 0 h 550333"/>
              <a:gd name="connsiteX0" fmla="*/ 0 w 852099"/>
              <a:gd name="connsiteY0" fmla="*/ 550333 h 550333"/>
              <a:gd name="connsiteX1" fmla="*/ 852099 w 852099"/>
              <a:gd name="connsiteY1" fmla="*/ 0 h 550333"/>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Lst>
            <a:ahLst/>
            <a:cxnLst>
              <a:cxn ang="0">
                <a:pos x="connsiteX0" y="connsiteY0"/>
              </a:cxn>
              <a:cxn ang="0">
                <a:pos x="connsiteX1" y="connsiteY1"/>
              </a:cxn>
            </a:cxnLst>
            <a:rect l="l" t="t" r="r" b="b"/>
            <a:pathLst>
              <a:path w="935168" h="533618">
                <a:moveTo>
                  <a:pt x="0" y="533618"/>
                </a:moveTo>
                <a:cubicBezTo>
                  <a:pt x="149046" y="300031"/>
                  <a:pt x="308480" y="199189"/>
                  <a:pt x="935168" y="0"/>
                </a:cubicBezTo>
              </a:path>
            </a:pathLst>
          </a:custGeom>
          <a:noFill/>
          <a:ln w="50800">
            <a:solidFill>
              <a:srgbClr val="92D05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任意多边形 48"/>
          <p:cNvSpPr/>
          <p:nvPr/>
        </p:nvSpPr>
        <p:spPr bwMode="gray">
          <a:xfrm flipH="1">
            <a:off x="3251941" y="2735145"/>
            <a:ext cx="773471" cy="1420155"/>
          </a:xfrm>
          <a:custGeom>
            <a:avLst/>
            <a:gdLst>
              <a:gd name="connsiteX0" fmla="*/ 0 w 914400"/>
              <a:gd name="connsiteY0" fmla="*/ 550333 h 550333"/>
              <a:gd name="connsiteX1" fmla="*/ 914400 w 914400"/>
              <a:gd name="connsiteY1" fmla="*/ 0 h 550333"/>
              <a:gd name="connsiteX0" fmla="*/ 0 w 852099"/>
              <a:gd name="connsiteY0" fmla="*/ 550333 h 550333"/>
              <a:gd name="connsiteX1" fmla="*/ 852099 w 852099"/>
              <a:gd name="connsiteY1" fmla="*/ 0 h 550333"/>
              <a:gd name="connsiteX0" fmla="*/ 0 w 852099"/>
              <a:gd name="connsiteY0" fmla="*/ 550333 h 550333"/>
              <a:gd name="connsiteX1" fmla="*/ 852099 w 852099"/>
              <a:gd name="connsiteY1" fmla="*/ 0 h 550333"/>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Lst>
            <a:ahLst/>
            <a:cxnLst>
              <a:cxn ang="0">
                <a:pos x="connsiteX0" y="connsiteY0"/>
              </a:cxn>
              <a:cxn ang="0">
                <a:pos x="connsiteX1" y="connsiteY1"/>
              </a:cxn>
            </a:cxnLst>
            <a:rect l="l" t="t" r="r" b="b"/>
            <a:pathLst>
              <a:path w="935168" h="533618">
                <a:moveTo>
                  <a:pt x="0" y="533618"/>
                </a:moveTo>
                <a:cubicBezTo>
                  <a:pt x="149046" y="300031"/>
                  <a:pt x="308480" y="199189"/>
                  <a:pt x="935168" y="0"/>
                </a:cubicBezTo>
              </a:path>
            </a:pathLst>
          </a:custGeom>
          <a:noFill/>
          <a:ln w="50800">
            <a:solidFill>
              <a:srgbClr val="92D05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2214479" y="3067718"/>
            <a:ext cx="813290" cy="195814"/>
          </a:xfrm>
          <a:prstGeom prst="rect">
            <a:avLst/>
          </a:prstGeom>
          <a:solidFill>
            <a:schemeClr val="bg1"/>
          </a:solidFill>
        </p:spPr>
        <p:txBody>
          <a:bodyPr wrap="none" lIns="36000" tIns="36000" rIns="36000" bIns="36000" rtlCol="0">
            <a:spAutoFit/>
          </a:bodyPr>
          <a:lstStyle/>
          <a:p>
            <a:pPr algn="ctr" fontAlgn="ctr"/>
            <a:r>
              <a:rPr lang="en-US" sz="800" b="1" dirty="0" smtClean="0">
                <a:solidFill>
                  <a:srgbClr val="92D050"/>
                </a:solidFill>
                <a:latin typeface="Huawei Sans" panose="020C0503030203020204" pitchFamily="34" charset="0"/>
              </a:rPr>
              <a:t>Authentication</a:t>
            </a:r>
            <a:endParaRPr lang="en-US" altLang="zh-CN" sz="800" b="1" dirty="0">
              <a:solidFill>
                <a:srgbClr val="92D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3125671" y="3067718"/>
            <a:ext cx="813290" cy="195814"/>
          </a:xfrm>
          <a:prstGeom prst="rect">
            <a:avLst/>
          </a:prstGeom>
          <a:solidFill>
            <a:schemeClr val="bg1"/>
          </a:solidFill>
        </p:spPr>
        <p:txBody>
          <a:bodyPr wrap="none" lIns="36000" tIns="36000" rIns="36000" bIns="36000" rtlCol="0">
            <a:spAutoFit/>
          </a:bodyPr>
          <a:lstStyle/>
          <a:p>
            <a:pPr algn="ctr" fontAlgn="ctr"/>
            <a:r>
              <a:rPr lang="en-US" sz="800" b="1" dirty="0" smtClean="0">
                <a:solidFill>
                  <a:srgbClr val="92D050"/>
                </a:solidFill>
                <a:latin typeface="Huawei Sans" panose="020C0503030203020204" pitchFamily="34" charset="0"/>
              </a:rPr>
              <a:t>Authentication</a:t>
            </a:r>
            <a:endParaRPr lang="en-US" altLang="zh-CN" sz="800" b="1" dirty="0">
              <a:solidFill>
                <a:srgbClr val="92D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任意多边形 51"/>
          <p:cNvSpPr/>
          <p:nvPr/>
        </p:nvSpPr>
        <p:spPr bwMode="gray">
          <a:xfrm>
            <a:off x="7871288" y="2504375"/>
            <a:ext cx="1981730" cy="1606051"/>
          </a:xfrm>
          <a:custGeom>
            <a:avLst/>
            <a:gdLst>
              <a:gd name="connsiteX0" fmla="*/ 0 w 914400"/>
              <a:gd name="connsiteY0" fmla="*/ 550333 h 550333"/>
              <a:gd name="connsiteX1" fmla="*/ 914400 w 914400"/>
              <a:gd name="connsiteY1" fmla="*/ 0 h 550333"/>
              <a:gd name="connsiteX0" fmla="*/ 0 w 852099"/>
              <a:gd name="connsiteY0" fmla="*/ 550333 h 550333"/>
              <a:gd name="connsiteX1" fmla="*/ 852099 w 852099"/>
              <a:gd name="connsiteY1" fmla="*/ 0 h 550333"/>
              <a:gd name="connsiteX0" fmla="*/ 0 w 852099"/>
              <a:gd name="connsiteY0" fmla="*/ 550333 h 550333"/>
              <a:gd name="connsiteX1" fmla="*/ 852099 w 852099"/>
              <a:gd name="connsiteY1" fmla="*/ 0 h 550333"/>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2513468"/>
              <a:gd name="connsiteY0" fmla="*/ 71559 h 123530"/>
              <a:gd name="connsiteX1" fmla="*/ 2513468 w 2513468"/>
              <a:gd name="connsiteY1" fmla="*/ 69221 h 123530"/>
              <a:gd name="connsiteX0" fmla="*/ 0 w 2513468"/>
              <a:gd name="connsiteY0" fmla="*/ 596636 h 596636"/>
              <a:gd name="connsiteX1" fmla="*/ 2513468 w 2513468"/>
              <a:gd name="connsiteY1" fmla="*/ 594298 h 596636"/>
              <a:gd name="connsiteX0" fmla="*/ 0 w 2430400"/>
              <a:gd name="connsiteY0" fmla="*/ 603291 h 603291"/>
              <a:gd name="connsiteX1" fmla="*/ 2430400 w 2430400"/>
              <a:gd name="connsiteY1" fmla="*/ 591409 h 603291"/>
              <a:gd name="connsiteX0" fmla="*/ 0 w 2430400"/>
              <a:gd name="connsiteY0" fmla="*/ 618856 h 618856"/>
              <a:gd name="connsiteX1" fmla="*/ 2430400 w 2430400"/>
              <a:gd name="connsiteY1" fmla="*/ 606974 h 618856"/>
              <a:gd name="connsiteX0" fmla="*/ 0 w 2430400"/>
              <a:gd name="connsiteY0" fmla="*/ 602071 h 602071"/>
              <a:gd name="connsiteX1" fmla="*/ 2430400 w 2430400"/>
              <a:gd name="connsiteY1" fmla="*/ 590189 h 602071"/>
              <a:gd name="connsiteX0" fmla="*/ 0 w 2430400"/>
              <a:gd name="connsiteY0" fmla="*/ 603468 h 603468"/>
              <a:gd name="connsiteX1" fmla="*/ 2430400 w 2430400"/>
              <a:gd name="connsiteY1" fmla="*/ 591586 h 603468"/>
              <a:gd name="connsiteX0" fmla="*/ 0 w 2430400"/>
              <a:gd name="connsiteY0" fmla="*/ 603468 h 603468"/>
              <a:gd name="connsiteX1" fmla="*/ 2430400 w 2430400"/>
              <a:gd name="connsiteY1" fmla="*/ 591586 h 603468"/>
            </a:gdLst>
            <a:ahLst/>
            <a:cxnLst>
              <a:cxn ang="0">
                <a:pos x="connsiteX0" y="connsiteY0"/>
              </a:cxn>
              <a:cxn ang="0">
                <a:pos x="connsiteX1" y="connsiteY1"/>
              </a:cxn>
            </a:cxnLst>
            <a:rect l="l" t="t" r="r" b="b"/>
            <a:pathLst>
              <a:path w="2430400" h="603468">
                <a:moveTo>
                  <a:pt x="0" y="603468"/>
                </a:moveTo>
                <a:cubicBezTo>
                  <a:pt x="273649" y="309436"/>
                  <a:pt x="1066480" y="-586736"/>
                  <a:pt x="2430400" y="591586"/>
                </a:cubicBezTo>
              </a:path>
            </a:pathLst>
          </a:custGeom>
          <a:noFill/>
          <a:ln w="50800">
            <a:solidFill>
              <a:srgbClr val="30B5C5"/>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4" name="图片 5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196550" y="2395330"/>
            <a:ext cx="1346845" cy="248394"/>
          </a:xfrm>
          <a:prstGeom prst="rect">
            <a:avLst/>
          </a:prstGeom>
        </p:spPr>
      </p:pic>
      <p:pic>
        <p:nvPicPr>
          <p:cNvPr id="55" name="图片 5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910992" y="2395330"/>
            <a:ext cx="1346845" cy="248394"/>
          </a:xfrm>
          <a:prstGeom prst="rect">
            <a:avLst/>
          </a:prstGeom>
        </p:spPr>
      </p:pic>
      <p:pic>
        <p:nvPicPr>
          <p:cNvPr id="56"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568491" y="1203084"/>
            <a:ext cx="490909" cy="401653"/>
          </a:xfrm>
          <a:prstGeom prst="rect">
            <a:avLst/>
          </a:prstGeom>
        </p:spPr>
      </p:pic>
      <p:sp>
        <p:nvSpPr>
          <p:cNvPr id="57" name="文本框 56"/>
          <p:cNvSpPr txBox="1"/>
          <p:nvPr/>
        </p:nvSpPr>
        <p:spPr bwMode="gray">
          <a:xfrm>
            <a:off x="8888208" y="1976930"/>
            <a:ext cx="1502582" cy="257369"/>
          </a:xfrm>
          <a:prstGeom prst="rect">
            <a:avLst/>
          </a:prstGeom>
          <a:solidFill>
            <a:schemeClr val="bg1"/>
          </a:solidFill>
        </p:spPr>
        <p:txBody>
          <a:bodyPr wrap="none" lIns="36000" tIns="36000" rIns="36000" bIns="36000" rtlCol="0">
            <a:spAutoFit/>
          </a:bodyPr>
          <a:lstStyle/>
          <a:p>
            <a:pPr fontAlgn="ctr"/>
            <a:r>
              <a:rPr lang="en-US" altLang="zh-CN" sz="1200" b="1" dirty="0">
                <a:solidFill>
                  <a:srgbClr val="30B5C5"/>
                </a:solidFill>
                <a:latin typeface="Huawei Sans" panose="020C0503030203020204" pitchFamily="34" charset="0"/>
              </a:rPr>
              <a:t>Policy enforcement</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434257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latin typeface="Huawei Sans" panose="020C0503030203020204" pitchFamily="34" charset="0"/>
              </a:rPr>
              <a:t>Basic Concepts in Free Mobility: Security Group (1)</a:t>
            </a:r>
            <a:endParaRPr lang="en-US" altLang="zh-CN" dirty="0">
              <a:latin typeface="Huawei Sans" panose="020C0503030203020204" pitchFamily="34" charset="0"/>
            </a:endParaRPr>
          </a:p>
        </p:txBody>
      </p:sp>
      <p:sp>
        <p:nvSpPr>
          <p:cNvPr id="4" name="文本占位符 3"/>
          <p:cNvSpPr>
            <a:spLocks noGrp="1"/>
          </p:cNvSpPr>
          <p:nvPr>
            <p:ph type="body" sz="quarter" idx="10"/>
          </p:nvPr>
        </p:nvSpPr>
        <p:spPr bwMode="gray"/>
        <p:txBody>
          <a:bodyPr/>
          <a:lstStyle/>
          <a:p>
            <a:pPr algn="l">
              <a:lnSpc>
                <a:spcPct val="100000"/>
              </a:lnSpc>
            </a:pPr>
            <a:r>
              <a:rPr lang="en-US" sz="1800" dirty="0" smtClean="0">
                <a:latin typeface="Huawei Sans" panose="020C0503030203020204" pitchFamily="34" charset="0"/>
              </a:rPr>
              <a:t>A security group is an abstracted and logical set of communicating objects on a network. </a:t>
            </a:r>
            <a:endParaRPr lang="en-US" altLang="zh-CN" sz="1800" dirty="0" smtClean="0">
              <a:latin typeface="Huawei Sans" panose="020C0503030203020204" pitchFamily="34" charset="0"/>
            </a:endParaRPr>
          </a:p>
          <a:p>
            <a:pPr algn="l">
              <a:lnSpc>
                <a:spcPct val="100000"/>
              </a:lnSpc>
            </a:pPr>
            <a:r>
              <a:rPr lang="en-US" sz="1800" dirty="0" smtClean="0">
                <a:latin typeface="Huawei Sans" panose="020C0503030203020204" pitchFamily="34" charset="0"/>
              </a:rPr>
              <a:t>An administrator can add the users requiring the same access control policy to the same security group, and configure an access control policy for the group. </a:t>
            </a:r>
            <a:endParaRPr lang="en-US" altLang="zh-CN" sz="1800" dirty="0" smtClean="0">
              <a:latin typeface="Huawei Sans" panose="020C0503030203020204" pitchFamily="34" charset="0"/>
            </a:endParaRPr>
          </a:p>
        </p:txBody>
      </p:sp>
      <p:sp>
        <p:nvSpPr>
          <p:cNvPr id="29" name="圆角矩形 75"/>
          <p:cNvSpPr/>
          <p:nvPr/>
        </p:nvSpPr>
        <p:spPr bwMode="gray">
          <a:xfrm>
            <a:off x="455612" y="2358562"/>
            <a:ext cx="5640388"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Classification of security groups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75"/>
          <p:cNvSpPr/>
          <p:nvPr/>
        </p:nvSpPr>
        <p:spPr bwMode="gray">
          <a:xfrm>
            <a:off x="455612" y="2804856"/>
            <a:ext cx="5640388" cy="3395919"/>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ct val="120000"/>
              </a:lnSpc>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Security group members can be network terminals such as PCs and smartphones. They can be added by an administrator or dynamically added upon successful authentication.</a:t>
            </a:r>
          </a:p>
          <a:p>
            <a:pPr marL="540000" lvl="1" indent="-180000" defTabSz="1219304" fontAlgn="ctr">
              <a:lnSpc>
                <a:spcPct val="120000"/>
              </a:lnSpc>
              <a:spcAft>
                <a:spcPts val="600"/>
              </a:spcAft>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rPr>
              <a:t>Static security group: It is a security group defined by statically binding IP addresses.</a:t>
            </a:r>
          </a:p>
          <a:p>
            <a:pPr marL="540000" lvl="1" indent="-180000" defTabSz="1219304" fontAlgn="ctr">
              <a:lnSpc>
                <a:spcPct val="120000"/>
              </a:lnSpc>
              <a:spcAft>
                <a:spcPts val="600"/>
              </a:spcAft>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rPr>
              <a:t>Dynamic security group: Users who meet specified conditions are </a:t>
            </a:r>
            <a:r>
              <a:rPr lang="en-US" altLang="zh-CN" sz="1400" dirty="0">
                <a:solidFill>
                  <a:prstClr val="black"/>
                </a:solidFill>
                <a:latin typeface="Huawei Sans" panose="020C0503030203020204" pitchFamily="34" charset="0"/>
                <a:ea typeface="方正兰亭黑简体" panose="02000000000000000000" pitchFamily="2" charset="-122"/>
              </a:rPr>
              <a:t>authorized </a:t>
            </a:r>
            <a:r>
              <a:rPr lang="en-US" sz="1400" dirty="0">
                <a:solidFill>
                  <a:prstClr val="black"/>
                </a:solidFill>
                <a:latin typeface="Huawei Sans" panose="020C0503030203020204" pitchFamily="34" charset="0"/>
                <a:ea typeface="方正兰亭黑简体" panose="02000000000000000000" pitchFamily="2" charset="-122"/>
              </a:rPr>
              <a:t>a specific security group.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20000"/>
              </a:lnSpc>
              <a:spcAft>
                <a:spcPts val="600"/>
              </a:spcAft>
              <a:buFont typeface="Arial" panose="020B0604020202020204" pitchFamily="34" charset="0"/>
              <a:buChar char="•"/>
            </a:pPr>
            <a:r>
              <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A dynamic security group has a higher priority than a static security group. For example, a user with IP address 1 is statically bound to security group 1, and the user is dynamically added to security group 2 upon successful RADIUS authentication. Eventually, the user belongs to security group 2.</a:t>
            </a:r>
          </a:p>
        </p:txBody>
      </p:sp>
      <p:sp>
        <p:nvSpPr>
          <p:cNvPr id="35" name="圆角矩形 75"/>
          <p:cNvSpPr/>
          <p:nvPr/>
        </p:nvSpPr>
        <p:spPr bwMode="gray">
          <a:xfrm>
            <a:off x="6219729" y="2358562"/>
            <a:ext cx="5529358"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Special security groups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75"/>
          <p:cNvSpPr/>
          <p:nvPr/>
        </p:nvSpPr>
        <p:spPr bwMode="gray">
          <a:xfrm>
            <a:off x="6219728" y="2804855"/>
            <a:ext cx="5529360" cy="3395919"/>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1800"/>
              </a:lnSpc>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Unknown (default): Users or resources that are not dynamically or statically added to any security group belong to this group by default.</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285750" indent="-285750" fontAlgn="ctr">
              <a:lnSpc>
                <a:spcPts val="1800"/>
              </a:lnSpc>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Any (default): All users and resources belong to this group. It is typically used to configure default rules, and can be configured as the destination group only.</a:t>
            </a:r>
          </a:p>
          <a:p>
            <a:pPr marL="285750" indent="-285750" fontAlgn="ctr">
              <a:lnSpc>
                <a:spcPts val="1800"/>
              </a:lnSpc>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Bypass security group (user-defined): When the IP-security group channel between the policy enforcement point and </a:t>
            </a:r>
            <a:r>
              <a:rPr lang="en-US" sz="1400" dirty="0" err="1">
                <a:solidFill>
                  <a:schemeClr val="tx1"/>
                </a:solidFill>
                <a:latin typeface="Huawei Sans" panose="020C0503030203020204" pitchFamily="34" charset="0"/>
                <a:ea typeface="方正兰亭黑简体" panose="02000000000000000000" pitchFamily="2" charset="-122"/>
                <a:cs typeface="Arial" panose="020B0604020202020204" pitchFamily="34" charset="0"/>
              </a:rPr>
              <a:t>iMaster</a:t>
            </a: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 NCE-Campus is disconnected, unknown traffic is controlled based on the policy configured for the bypass security group. Only one bypass </a:t>
            </a:r>
            <a:r>
              <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security </a:t>
            </a: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group can be configured, and members must be </a:t>
            </a:r>
            <a:r>
              <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statically </a:t>
            </a: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added to this group.</a:t>
            </a:r>
          </a:p>
        </p:txBody>
      </p:sp>
    </p:spTree>
    <p:extLst>
      <p:ext uri="{BB962C8B-B14F-4D97-AF65-F5344CB8AC3E}">
        <p14:creationId xmlns:p14="http://schemas.microsoft.com/office/powerpoint/2010/main" val="30440048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latin typeface="Huawei Sans" panose="020C0503030203020204" pitchFamily="34" charset="0"/>
              </a:rPr>
              <a:t>Basic Concepts in Free Mobility: Security Group (2)</a:t>
            </a:r>
            <a:endParaRPr lang="en-US" altLang="zh-CN" dirty="0">
              <a:latin typeface="Huawei Sans" panose="020C0503030203020204" pitchFamily="34" charset="0"/>
            </a:endParaRPr>
          </a:p>
        </p:txBody>
      </p:sp>
      <p:sp>
        <p:nvSpPr>
          <p:cNvPr id="4" name="梯形 3"/>
          <p:cNvSpPr/>
          <p:nvPr/>
        </p:nvSpPr>
        <p:spPr bwMode="gray">
          <a:xfrm>
            <a:off x="663147" y="3807099"/>
            <a:ext cx="4560507" cy="627927"/>
          </a:xfrm>
          <a:prstGeom prst="trapezoid">
            <a:avLst>
              <a:gd name="adj" fmla="val 22668"/>
            </a:avLst>
          </a:prstGeom>
          <a:gradFill flip="none" rotWithShape="1">
            <a:gsLst>
              <a:gs pos="0">
                <a:schemeClr val="bg1">
                  <a:alpha val="0"/>
                </a:schemeClr>
              </a:gs>
              <a:gs pos="100000">
                <a:srgbClr val="BEE9EE"/>
              </a:gs>
            </a:gsLst>
            <a:lin ang="5400000" scaled="1"/>
            <a:tileRect/>
          </a:gradFill>
          <a:ln>
            <a:gradFill flip="none" rotWithShape="1">
              <a:gsLst>
                <a:gs pos="0">
                  <a:schemeClr val="accent1">
                    <a:lumMod val="5000"/>
                    <a:lumOff val="95000"/>
                    <a:alpha val="0"/>
                  </a:schemeClr>
                </a:gs>
                <a:gs pos="90000">
                  <a:srgbClr val="56C4D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sp>
        <p:nvSpPr>
          <p:cNvPr id="5" name="矩形 4"/>
          <p:cNvSpPr/>
          <p:nvPr/>
        </p:nvSpPr>
        <p:spPr bwMode="gray">
          <a:xfrm>
            <a:off x="2257956" y="4160321"/>
            <a:ext cx="1370889" cy="276999"/>
          </a:xfrm>
          <a:prstGeom prst="rect">
            <a:avLst/>
          </a:prstGeom>
        </p:spPr>
        <p:txBody>
          <a:bodyPr wrap="none">
            <a:spAutoFit/>
          </a:bodyPr>
          <a:lstStyle/>
          <a:p>
            <a:pPr algn="ctr" fontAlgn="ctr"/>
            <a:r>
              <a:rPr lang="en-US" sz="1200" dirty="0" smtClean="0">
                <a:latin typeface="Huawei Sans" panose="020C0503030203020204" pitchFamily="34" charset="0"/>
              </a:rPr>
              <a:t>Campus network</a:t>
            </a:r>
            <a:endParaRPr lang="en-US" altLang="zh-CN" sz="1200" dirty="0">
              <a:latin typeface="Huawei Sans" panose="020C0503030203020204" pitchFamily="34" charset="0"/>
              <a:sym typeface="Huawei Sans" panose="020C0503030203020204" pitchFamily="34" charset="0"/>
            </a:endParaRPr>
          </a:p>
        </p:txBody>
      </p:sp>
      <p:sp>
        <p:nvSpPr>
          <p:cNvPr id="6" name="圆角矩形 5"/>
          <p:cNvSpPr>
            <a:spLocks noChangeAspect="1"/>
          </p:cNvSpPr>
          <p:nvPr/>
        </p:nvSpPr>
        <p:spPr bwMode="gray">
          <a:xfrm>
            <a:off x="949543" y="3096066"/>
            <a:ext cx="637560" cy="637560"/>
          </a:xfrm>
          <a:prstGeom prst="roundRect">
            <a:avLst>
              <a:gd name="adj" fmla="val 50000"/>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sz="1200" b="1" dirty="0" smtClean="0">
                <a:latin typeface="Huawei Sans" panose="020C0503030203020204" pitchFamily="34" charset="0"/>
              </a:rPr>
              <a:t>Sales</a:t>
            </a:r>
            <a:endParaRPr lang="en-US" altLang="zh-CN" sz="1200" b="1" dirty="0" smtClean="0">
              <a:latin typeface="Huawei Sans" panose="020C0503030203020204" pitchFamily="34" charset="0"/>
              <a:sym typeface="Huawei Sans" panose="020C0503030203020204" pitchFamily="34" charset="0"/>
            </a:endParaRPr>
          </a:p>
          <a:p>
            <a:pPr algn="ctr" fontAlgn="ctr"/>
            <a:r>
              <a:rPr lang="en-US" sz="1100" dirty="0" smtClean="0">
                <a:latin typeface="Huawei Sans" panose="020C0503030203020204" pitchFamily="34" charset="0"/>
              </a:rPr>
              <a:t>group</a:t>
            </a:r>
            <a:endParaRPr lang="en-US" sz="1100" dirty="0">
              <a:latin typeface="Huawei Sans" panose="020C0503030203020204" pitchFamily="34" charset="0"/>
            </a:endParaRPr>
          </a:p>
        </p:txBody>
      </p:sp>
      <p:sp>
        <p:nvSpPr>
          <p:cNvPr id="7" name="圆角矩形 6"/>
          <p:cNvSpPr>
            <a:spLocks noChangeAspect="1"/>
          </p:cNvSpPr>
          <p:nvPr/>
        </p:nvSpPr>
        <p:spPr bwMode="gray">
          <a:xfrm>
            <a:off x="2171995" y="3096066"/>
            <a:ext cx="637560" cy="637560"/>
          </a:xfrm>
          <a:prstGeom prst="roundRect">
            <a:avLst>
              <a:gd name="adj" fmla="val 50000"/>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sz="1200" b="1" dirty="0" smtClean="0">
                <a:latin typeface="Huawei Sans" panose="020C0503030203020204" pitchFamily="34" charset="0"/>
              </a:rPr>
              <a:t>Guest</a:t>
            </a:r>
            <a:endParaRPr lang="en-US" altLang="zh-CN" sz="1200" b="1" dirty="0" smtClean="0">
              <a:latin typeface="Huawei Sans" panose="020C0503030203020204" pitchFamily="34" charset="0"/>
              <a:sym typeface="Huawei Sans" panose="020C0503030203020204" pitchFamily="34" charset="0"/>
            </a:endParaRPr>
          </a:p>
          <a:p>
            <a:pPr algn="ctr" fontAlgn="ctr"/>
            <a:r>
              <a:rPr lang="en-US" sz="1100" dirty="0" smtClean="0">
                <a:latin typeface="Huawei Sans" panose="020C0503030203020204" pitchFamily="34" charset="0"/>
              </a:rPr>
              <a:t>group</a:t>
            </a:r>
            <a:endParaRPr lang="en-US" sz="1100" dirty="0">
              <a:latin typeface="Huawei Sans" panose="020C0503030203020204" pitchFamily="34" charset="0"/>
            </a:endParaRPr>
          </a:p>
        </p:txBody>
      </p:sp>
      <p:grpSp>
        <p:nvGrpSpPr>
          <p:cNvPr id="8" name="组合 7"/>
          <p:cNvGrpSpPr/>
          <p:nvPr/>
        </p:nvGrpSpPr>
        <p:grpSpPr bwMode="gray">
          <a:xfrm>
            <a:off x="486115" y="4838768"/>
            <a:ext cx="926857" cy="1125986"/>
            <a:chOff x="651082" y="4499075"/>
            <a:chExt cx="926857" cy="1125986"/>
          </a:xfrm>
        </p:grpSpPr>
        <p:sp>
          <p:nvSpPr>
            <p:cNvPr id="9" name="文本框 8"/>
            <p:cNvSpPr txBox="1"/>
            <p:nvPr/>
          </p:nvSpPr>
          <p:spPr bwMode="gray">
            <a:xfrm>
              <a:off x="651082" y="5163396"/>
              <a:ext cx="926857" cy="461665"/>
            </a:xfrm>
            <a:prstGeom prst="rect">
              <a:avLst/>
            </a:prstGeom>
            <a:noFill/>
          </p:spPr>
          <p:txBody>
            <a:bodyPr wrap="none" rtlCol="0">
              <a:spAutoFit/>
            </a:bodyPr>
            <a:lstStyle/>
            <a:p>
              <a:pPr algn="ctr" fontAlgn="ctr"/>
              <a:r>
                <a:rPr lang="en-US" sz="1200" b="1" dirty="0" smtClean="0">
                  <a:solidFill>
                    <a:prstClr val="black"/>
                  </a:solidFill>
                  <a:latin typeface="Huawei Sans" panose="020C0503030203020204" pitchFamily="34" charset="0"/>
                </a:rPr>
                <a:t>Host 1</a:t>
              </a:r>
            </a:p>
            <a:p>
              <a:pPr algn="ctr" fontAlgn="ctr"/>
              <a:r>
                <a:rPr lang="en-US" sz="1200" b="1" dirty="0" smtClean="0">
                  <a:solidFill>
                    <a:prstClr val="black"/>
                  </a:solidFill>
                  <a:latin typeface="Huawei Sans" panose="020C0503030203020204" pitchFamily="34" charset="0"/>
                </a:rPr>
                <a:t>Sales user</a:t>
              </a:r>
              <a:endParaRPr lang="en-US" altLang="zh-CN" sz="1200" b="1" dirty="0" smtClean="0">
                <a:solidFill>
                  <a:prstClr val="black"/>
                </a:solidFill>
                <a:latin typeface="Huawei Sans" panose="020C0503030203020204" pitchFamily="34" charset="0"/>
                <a:sym typeface="Huawei Sans" panose="020C0503030203020204" pitchFamily="34" charset="0"/>
              </a:endParaRPr>
            </a:p>
          </p:txBody>
        </p:sp>
        <p:pic>
          <p:nvPicPr>
            <p:cNvPr id="10" name="图片 11" descr="开放网络-蓝.png"/>
            <p:cNvPicPr>
              <a:picLocks noChangeAspect="1"/>
            </p:cNvPicPr>
            <p:nvPr/>
          </p:nvPicPr>
          <p:blipFill>
            <a:blip r:embed="rId3" cstate="print"/>
            <a:stretch>
              <a:fillRect/>
            </a:stretch>
          </p:blipFill>
          <p:spPr bwMode="gray">
            <a:xfrm>
              <a:off x="911802" y="4851314"/>
              <a:ext cx="405415" cy="312082"/>
            </a:xfrm>
            <a:prstGeom prst="rect">
              <a:avLst/>
            </a:prstGeom>
          </p:spPr>
        </p:pic>
        <p:sp>
          <p:nvSpPr>
            <p:cNvPr id="11" name="文本框 10"/>
            <p:cNvSpPr txBox="1"/>
            <p:nvPr/>
          </p:nvSpPr>
          <p:spPr bwMode="gray">
            <a:xfrm>
              <a:off x="814808" y="4499075"/>
              <a:ext cx="599405" cy="238363"/>
            </a:xfrm>
            <a:prstGeom prst="roundRect">
              <a:avLst/>
            </a:prstGeom>
            <a:solidFill>
              <a:schemeClr val="tx1"/>
            </a:solidFill>
          </p:spPr>
          <p:txBody>
            <a:bodyPr wrap="none" lIns="0" tIns="0" rIns="0" bIns="0" rtlCol="0">
              <a:spAutoFit/>
            </a:bodyPr>
            <a:lstStyle/>
            <a:p>
              <a:pPr algn="ctr" fontAlgn="ctr"/>
              <a:r>
                <a:rPr lang="en-US" sz="1400" b="1" dirty="0" smtClean="0">
                  <a:solidFill>
                    <a:schemeClr val="bg1"/>
                  </a:solidFill>
                  <a:latin typeface="Huawei Sans" panose="020C0503030203020204" pitchFamily="34" charset="0"/>
                </a:rPr>
                <a:t>802.1X</a:t>
              </a:r>
              <a:endParaRPr lang="en-US" sz="1400" b="1" dirty="0">
                <a:solidFill>
                  <a:schemeClr val="bg1"/>
                </a:solidFill>
                <a:latin typeface="Huawei Sans" panose="020C0503030203020204" pitchFamily="34" charset="0"/>
              </a:endParaRPr>
            </a:p>
          </p:txBody>
        </p:sp>
      </p:grpSp>
      <p:grpSp>
        <p:nvGrpSpPr>
          <p:cNvPr id="12" name="组合 11"/>
          <p:cNvGrpSpPr/>
          <p:nvPr/>
        </p:nvGrpSpPr>
        <p:grpSpPr bwMode="gray">
          <a:xfrm>
            <a:off x="2515690" y="4838768"/>
            <a:ext cx="926857" cy="1125986"/>
            <a:chOff x="3525178" y="4499075"/>
            <a:chExt cx="926857" cy="1125986"/>
          </a:xfrm>
        </p:grpSpPr>
        <p:sp>
          <p:nvSpPr>
            <p:cNvPr id="13" name="文本框 12"/>
            <p:cNvSpPr txBox="1"/>
            <p:nvPr/>
          </p:nvSpPr>
          <p:spPr bwMode="gray">
            <a:xfrm>
              <a:off x="3525178" y="5163396"/>
              <a:ext cx="926857" cy="461665"/>
            </a:xfrm>
            <a:prstGeom prst="rect">
              <a:avLst/>
            </a:prstGeom>
            <a:noFill/>
          </p:spPr>
          <p:txBody>
            <a:bodyPr wrap="none" rtlCol="0">
              <a:spAutoFit/>
            </a:bodyPr>
            <a:lstStyle/>
            <a:p>
              <a:pPr algn="ctr" fontAlgn="ctr"/>
              <a:r>
                <a:rPr lang="en-US" sz="1200" b="1" dirty="0" smtClean="0">
                  <a:solidFill>
                    <a:prstClr val="black"/>
                  </a:solidFill>
                  <a:latin typeface="Huawei Sans" panose="020C0503030203020204" pitchFamily="34" charset="0"/>
                </a:rPr>
                <a:t>Host 2</a:t>
              </a:r>
            </a:p>
            <a:p>
              <a:pPr algn="ctr" fontAlgn="ctr"/>
              <a:r>
                <a:rPr lang="en-US" sz="1200" b="1" dirty="0" smtClean="0">
                  <a:solidFill>
                    <a:prstClr val="black"/>
                  </a:solidFill>
                  <a:latin typeface="Huawei Sans" panose="020C0503030203020204" pitchFamily="34" charset="0"/>
                </a:rPr>
                <a:t>Sales user</a:t>
              </a:r>
              <a:endParaRPr lang="en-US" altLang="zh-CN" sz="1200" b="1" dirty="0" smtClean="0">
                <a:solidFill>
                  <a:prstClr val="black"/>
                </a:solidFill>
                <a:latin typeface="Huawei Sans" panose="020C0503030203020204" pitchFamily="34" charset="0"/>
                <a:sym typeface="Huawei Sans" panose="020C0503030203020204" pitchFamily="34" charset="0"/>
              </a:endParaRPr>
            </a:p>
          </p:txBody>
        </p:sp>
        <p:pic>
          <p:nvPicPr>
            <p:cNvPr id="14" name="图片 11" descr="开放网络-蓝.png"/>
            <p:cNvPicPr>
              <a:picLocks noChangeAspect="1"/>
            </p:cNvPicPr>
            <p:nvPr/>
          </p:nvPicPr>
          <p:blipFill>
            <a:blip r:embed="rId3" cstate="print"/>
            <a:stretch>
              <a:fillRect/>
            </a:stretch>
          </p:blipFill>
          <p:spPr bwMode="gray">
            <a:xfrm>
              <a:off x="3785896" y="4851314"/>
              <a:ext cx="405415" cy="312082"/>
            </a:xfrm>
            <a:prstGeom prst="rect">
              <a:avLst/>
            </a:prstGeom>
          </p:spPr>
        </p:pic>
        <p:sp>
          <p:nvSpPr>
            <p:cNvPr id="15" name="文本框 14"/>
            <p:cNvSpPr txBox="1"/>
            <p:nvPr/>
          </p:nvSpPr>
          <p:spPr bwMode="gray">
            <a:xfrm>
              <a:off x="3789229" y="4499075"/>
              <a:ext cx="428533" cy="238363"/>
            </a:xfrm>
            <a:prstGeom prst="roundRect">
              <a:avLst/>
            </a:prstGeom>
            <a:solidFill>
              <a:schemeClr val="tx1"/>
            </a:solidFill>
          </p:spPr>
          <p:txBody>
            <a:bodyPr wrap="none" lIns="0" tIns="0" rIns="0" bIns="0" rtlCol="0">
              <a:spAutoFit/>
            </a:bodyPr>
            <a:lstStyle/>
            <a:p>
              <a:pPr algn="ctr" fontAlgn="ctr"/>
              <a:r>
                <a:rPr lang="en-US" sz="1400" b="1" dirty="0" smtClean="0">
                  <a:solidFill>
                    <a:schemeClr val="bg1"/>
                  </a:solidFill>
                  <a:latin typeface="Huawei Sans" panose="020C0503030203020204" pitchFamily="34" charset="0"/>
                </a:rPr>
                <a:t>MAC</a:t>
              </a:r>
              <a:endParaRPr lang="en-US" sz="1400" b="1" dirty="0">
                <a:solidFill>
                  <a:schemeClr val="bg1"/>
                </a:solidFill>
                <a:latin typeface="Huawei Sans" panose="020C0503030203020204" pitchFamily="34" charset="0"/>
              </a:endParaRPr>
            </a:p>
          </p:txBody>
        </p:sp>
      </p:grpSp>
      <p:grpSp>
        <p:nvGrpSpPr>
          <p:cNvPr id="16" name="组合 15"/>
          <p:cNvGrpSpPr/>
          <p:nvPr/>
        </p:nvGrpSpPr>
        <p:grpSpPr bwMode="gray">
          <a:xfrm>
            <a:off x="4676712" y="4547668"/>
            <a:ext cx="663964" cy="1417086"/>
            <a:chOff x="5134245" y="4207975"/>
            <a:chExt cx="663964" cy="1417086"/>
          </a:xfrm>
        </p:grpSpPr>
        <p:sp>
          <p:nvSpPr>
            <p:cNvPr id="17" name="文本框 16"/>
            <p:cNvSpPr txBox="1"/>
            <p:nvPr/>
          </p:nvSpPr>
          <p:spPr bwMode="gray">
            <a:xfrm>
              <a:off x="5134245" y="5163396"/>
              <a:ext cx="663964" cy="461665"/>
            </a:xfrm>
            <a:prstGeom prst="rect">
              <a:avLst/>
            </a:prstGeom>
            <a:noFill/>
          </p:spPr>
          <p:txBody>
            <a:bodyPr wrap="none" rtlCol="0">
              <a:spAutoFit/>
            </a:bodyPr>
            <a:lstStyle/>
            <a:p>
              <a:pPr algn="ctr" fontAlgn="ctr"/>
              <a:r>
                <a:rPr lang="en-US" sz="1200" b="1" dirty="0" smtClean="0">
                  <a:solidFill>
                    <a:prstClr val="black"/>
                  </a:solidFill>
                  <a:latin typeface="Huawei Sans" panose="020C0503030203020204" pitchFamily="34" charset="0"/>
                </a:rPr>
                <a:t>Host 3</a:t>
              </a:r>
            </a:p>
            <a:p>
              <a:pPr algn="ctr" fontAlgn="ctr"/>
              <a:r>
                <a:rPr lang="en-US" sz="1200" b="1" dirty="0" smtClean="0">
                  <a:solidFill>
                    <a:prstClr val="black"/>
                  </a:solidFill>
                  <a:latin typeface="Huawei Sans" panose="020C0503030203020204" pitchFamily="34" charset="0"/>
                </a:rPr>
                <a:t>Guest</a:t>
              </a:r>
              <a:endParaRPr lang="en-US" altLang="zh-CN" sz="1200" b="1" dirty="0" smtClean="0">
                <a:solidFill>
                  <a:prstClr val="black"/>
                </a:solidFill>
                <a:latin typeface="Huawei Sans" panose="020C0503030203020204" pitchFamily="34" charset="0"/>
                <a:sym typeface="Huawei Sans" panose="020C0503030203020204" pitchFamily="34" charset="0"/>
              </a:endParaRPr>
            </a:p>
          </p:txBody>
        </p:sp>
        <p:sp>
          <p:nvSpPr>
            <p:cNvPr id="19" name="文本框 18"/>
            <p:cNvSpPr txBox="1"/>
            <p:nvPr/>
          </p:nvSpPr>
          <p:spPr bwMode="gray">
            <a:xfrm>
              <a:off x="5208559" y="4499075"/>
              <a:ext cx="544460" cy="238363"/>
            </a:xfrm>
            <a:prstGeom prst="roundRect">
              <a:avLst/>
            </a:prstGeom>
            <a:solidFill>
              <a:schemeClr val="tx1"/>
            </a:solidFill>
          </p:spPr>
          <p:txBody>
            <a:bodyPr wrap="none" lIns="0" tIns="0" rIns="0" bIns="0" rtlCol="0">
              <a:spAutoFit/>
            </a:bodyPr>
            <a:lstStyle/>
            <a:p>
              <a:pPr algn="ctr" fontAlgn="ctr"/>
              <a:r>
                <a:rPr lang="en-US" sz="1400" b="1" dirty="0" smtClean="0">
                  <a:solidFill>
                    <a:schemeClr val="bg1"/>
                  </a:solidFill>
                  <a:latin typeface="Huawei Sans" panose="020C0503030203020204" pitchFamily="34" charset="0"/>
                </a:rPr>
                <a:t>Portal</a:t>
              </a:r>
              <a:endParaRPr lang="en-US" sz="1400" b="1" dirty="0">
                <a:solidFill>
                  <a:schemeClr val="bg1"/>
                </a:solidFill>
                <a:latin typeface="Huawei Sans" panose="020C0503030203020204" pitchFamily="34" charset="0"/>
              </a:endParaRPr>
            </a:p>
          </p:txBody>
        </p:sp>
        <p:grpSp>
          <p:nvGrpSpPr>
            <p:cNvPr id="20" name="组合 758"/>
            <p:cNvGrpSpPr/>
            <p:nvPr/>
          </p:nvGrpSpPr>
          <p:grpSpPr bwMode="gray">
            <a:xfrm flipV="1">
              <a:off x="5365037" y="4207975"/>
              <a:ext cx="256549" cy="217252"/>
              <a:chOff x="7440613" y="4868863"/>
              <a:chExt cx="1019175" cy="828675"/>
            </a:xfrm>
            <a:solidFill>
              <a:schemeClr val="bg1">
                <a:lumMod val="50000"/>
              </a:schemeClr>
            </a:solidFill>
          </p:grpSpPr>
          <p:sp>
            <p:nvSpPr>
              <p:cNvPr id="21"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sym typeface="Huawei Sans" panose="020C0503030203020204" pitchFamily="34" charset="0"/>
                </a:endParaRPr>
              </a:p>
            </p:txBody>
          </p:sp>
          <p:sp>
            <p:nvSpPr>
              <p:cNvPr id="22"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sym typeface="Huawei Sans" panose="020C0503030203020204" pitchFamily="34" charset="0"/>
                </a:endParaRPr>
              </a:p>
            </p:txBody>
          </p:sp>
        </p:grpSp>
      </p:grpSp>
      <p:grpSp>
        <p:nvGrpSpPr>
          <p:cNvPr id="23" name="Group 3"/>
          <p:cNvGrpSpPr/>
          <p:nvPr/>
        </p:nvGrpSpPr>
        <p:grpSpPr bwMode="gray">
          <a:xfrm>
            <a:off x="3394447" y="3382648"/>
            <a:ext cx="261965" cy="61979"/>
            <a:chOff x="559282" y="6488261"/>
            <a:chExt cx="261965" cy="61979"/>
          </a:xfrm>
          <a:solidFill>
            <a:schemeClr val="bg1">
              <a:lumMod val="50000"/>
            </a:schemeClr>
          </a:solidFill>
        </p:grpSpPr>
        <p:sp>
          <p:nvSpPr>
            <p:cNvPr id="24"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5"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6"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27" name="圆角矩形 26"/>
          <p:cNvSpPr>
            <a:spLocks noChangeAspect="1"/>
          </p:cNvSpPr>
          <p:nvPr/>
        </p:nvSpPr>
        <p:spPr bwMode="gray">
          <a:xfrm>
            <a:off x="4241303" y="3096066"/>
            <a:ext cx="637560" cy="637560"/>
          </a:xfrm>
          <a:prstGeom prst="roundRect">
            <a:avLst>
              <a:gd name="adj" fmla="val 50000"/>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sz="1200" b="1" dirty="0" smtClean="0">
                <a:latin typeface="Huawei Sans" panose="020C0503030203020204" pitchFamily="34" charset="0"/>
              </a:rPr>
              <a:t>Server</a:t>
            </a:r>
            <a:endParaRPr lang="en-US" altLang="zh-CN" sz="1200" b="1" dirty="0" smtClean="0">
              <a:latin typeface="Huawei Sans" panose="020C0503030203020204" pitchFamily="34" charset="0"/>
              <a:sym typeface="Huawei Sans" panose="020C0503030203020204" pitchFamily="34" charset="0"/>
            </a:endParaRPr>
          </a:p>
          <a:p>
            <a:pPr algn="ctr" fontAlgn="ctr"/>
            <a:r>
              <a:rPr lang="en-US" sz="1100" dirty="0" smtClean="0">
                <a:latin typeface="Huawei Sans" panose="020C0503030203020204" pitchFamily="34" charset="0"/>
              </a:rPr>
              <a:t>group</a:t>
            </a:r>
            <a:endParaRPr lang="en-US" altLang="zh-CN" sz="1100" dirty="0">
              <a:latin typeface="Huawei Sans" panose="020C0503030203020204" pitchFamily="34" charset="0"/>
              <a:sym typeface="Huawei Sans" panose="020C0503030203020204" pitchFamily="34" charset="0"/>
            </a:endParaRPr>
          </a:p>
        </p:txBody>
      </p:sp>
      <p:sp>
        <p:nvSpPr>
          <p:cNvPr id="28" name="右大括号 27"/>
          <p:cNvSpPr/>
          <p:nvPr/>
        </p:nvSpPr>
        <p:spPr bwMode="gray">
          <a:xfrm rot="16200000">
            <a:off x="1781386" y="2194638"/>
            <a:ext cx="251280" cy="1323824"/>
          </a:xfrm>
          <a:prstGeom prst="rightBrace">
            <a:avLst/>
          </a:prstGeom>
          <a:ln>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29" name="矩形 28"/>
          <p:cNvSpPr/>
          <p:nvPr/>
        </p:nvSpPr>
        <p:spPr bwMode="gray">
          <a:xfrm>
            <a:off x="747895" y="2395785"/>
            <a:ext cx="2318263" cy="307777"/>
          </a:xfrm>
          <a:prstGeom prst="rect">
            <a:avLst/>
          </a:prstGeom>
        </p:spPr>
        <p:txBody>
          <a:bodyPr wrap="none">
            <a:spAutoFit/>
          </a:bodyPr>
          <a:lstStyle/>
          <a:p>
            <a:pPr algn="ctr" fontAlgn="ctr"/>
            <a:r>
              <a:rPr lang="en-US" sz="1400" b="1" dirty="0" smtClean="0">
                <a:latin typeface="Huawei Sans" panose="020C0503030203020204" pitchFamily="34" charset="0"/>
              </a:rPr>
              <a:t>Dynamic security groups</a:t>
            </a:r>
            <a:endParaRPr lang="en-US" altLang="zh-CN" sz="1400" b="1" dirty="0">
              <a:latin typeface="Huawei Sans" panose="020C0503030203020204" pitchFamily="34" charset="0"/>
              <a:sym typeface="Huawei Sans" panose="020C0503030203020204" pitchFamily="34" charset="0"/>
            </a:endParaRPr>
          </a:p>
        </p:txBody>
      </p:sp>
      <p:sp>
        <p:nvSpPr>
          <p:cNvPr id="30" name="矩形 29"/>
          <p:cNvSpPr/>
          <p:nvPr/>
        </p:nvSpPr>
        <p:spPr bwMode="gray">
          <a:xfrm>
            <a:off x="3509155" y="2395785"/>
            <a:ext cx="2101858" cy="307777"/>
          </a:xfrm>
          <a:prstGeom prst="rect">
            <a:avLst/>
          </a:prstGeom>
        </p:spPr>
        <p:txBody>
          <a:bodyPr wrap="none">
            <a:spAutoFit/>
          </a:bodyPr>
          <a:lstStyle/>
          <a:p>
            <a:pPr algn="ctr" fontAlgn="ctr"/>
            <a:r>
              <a:rPr lang="en-US" sz="1400" b="1" dirty="0" smtClean="0">
                <a:latin typeface="Huawei Sans" panose="020C0503030203020204" pitchFamily="34" charset="0"/>
              </a:rPr>
              <a:t>Static security groups</a:t>
            </a:r>
            <a:endParaRPr lang="en-US" altLang="zh-CN" sz="1400" b="1" dirty="0">
              <a:latin typeface="Huawei Sans" panose="020C0503030203020204" pitchFamily="34" charset="0"/>
              <a:sym typeface="Huawei Sans" panose="020C0503030203020204" pitchFamily="34" charset="0"/>
            </a:endParaRPr>
          </a:p>
        </p:txBody>
      </p:sp>
      <p:cxnSp>
        <p:nvCxnSpPr>
          <p:cNvPr id="31" name="直接箭头连接符 30"/>
          <p:cNvCxnSpPr>
            <a:endCxn id="30" idx="2"/>
          </p:cNvCxnSpPr>
          <p:nvPr/>
        </p:nvCxnSpPr>
        <p:spPr bwMode="gray">
          <a:xfrm flipV="1">
            <a:off x="4560083" y="2703562"/>
            <a:ext cx="1" cy="278628"/>
          </a:xfrm>
          <a:prstGeom prst="straightConnector1">
            <a:avLst/>
          </a:prstGeom>
          <a:ln>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圆角矩形 75"/>
          <p:cNvSpPr/>
          <p:nvPr/>
        </p:nvSpPr>
        <p:spPr bwMode="gray">
          <a:xfrm>
            <a:off x="6096000" y="1110986"/>
            <a:ext cx="5653088"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Dynamic security group</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75"/>
          <p:cNvSpPr/>
          <p:nvPr/>
        </p:nvSpPr>
        <p:spPr bwMode="gray">
          <a:xfrm>
            <a:off x="6096000" y="1557281"/>
            <a:ext cx="5653088" cy="1825368"/>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285750" indent="-285750" fontAlgn="ctr">
              <a:spcAft>
                <a:spcPts val="600"/>
              </a:spcAft>
              <a:buFont typeface="Arial" panose="020B0604020202020204" pitchFamily="34" charset="0"/>
              <a:buChar char="•"/>
            </a:pPr>
            <a:r>
              <a:rPr lang="en-US" altLang="zh-CN" sz="1400" dirty="0" smtClean="0">
                <a:solidFill>
                  <a:schemeClr val="tx1"/>
                </a:solidFill>
                <a:latin typeface="Huawei Sans" panose="020C0503030203020204" pitchFamily="34" charset="0"/>
              </a:rPr>
              <a:t>The IP addresses of users in dynamic security groups are not fixed, and are dynamically bound to security groups after the users are authenticated. After users log out, the bindings are dynamically canceled. These mappings remain valid only when users are online. </a:t>
            </a:r>
          </a:p>
          <a:p>
            <a:pPr marL="285750" indent="-285750" fontAlgn="ctr">
              <a:spcAft>
                <a:spcPts val="600"/>
              </a:spcAft>
              <a:buFont typeface="Arial" panose="020B0604020202020204" pitchFamily="34" charset="0"/>
              <a:buChar char="•"/>
            </a:pPr>
            <a:r>
              <a:rPr lang="en-US" altLang="zh-CN" sz="1400" dirty="0" smtClean="0">
                <a:solidFill>
                  <a:schemeClr val="tx1"/>
                </a:solidFill>
                <a:latin typeface="Huawei Sans" panose="020C0503030203020204" pitchFamily="34" charset="0"/>
              </a:rPr>
              <a:t>Network devices can obtain </a:t>
            </a:r>
            <a:r>
              <a:rPr lang="en-US" sz="1400" dirty="0" smtClean="0">
                <a:solidFill>
                  <a:schemeClr val="tx1"/>
                </a:solidFill>
                <a:latin typeface="Huawei Sans" panose="020C0503030203020204" pitchFamily="34" charset="0"/>
              </a:rPr>
              <a:t>such mappings </a:t>
            </a:r>
            <a:r>
              <a:rPr lang="en-US" altLang="zh-CN" sz="1400" dirty="0">
                <a:solidFill>
                  <a:schemeClr val="tx1"/>
                </a:solidFill>
                <a:latin typeface="Huawei Sans" panose="020C0503030203020204" pitchFamily="34" charset="0"/>
              </a:rPr>
              <a:t>from </a:t>
            </a:r>
            <a:r>
              <a:rPr lang="en-US" altLang="zh-CN" sz="1400" dirty="0" err="1">
                <a:solidFill>
                  <a:schemeClr val="tx1"/>
                </a:solidFill>
                <a:latin typeface="Huawei Sans" panose="020C0503030203020204" pitchFamily="34" charset="0"/>
              </a:rPr>
              <a:t>iMaster</a:t>
            </a:r>
            <a:r>
              <a:rPr lang="en-US" altLang="zh-CN" sz="1400" dirty="0">
                <a:solidFill>
                  <a:schemeClr val="tx1"/>
                </a:solidFill>
                <a:latin typeface="Huawei Sans" panose="020C0503030203020204" pitchFamily="34" charset="0"/>
              </a:rPr>
              <a:t> </a:t>
            </a:r>
            <a:r>
              <a:rPr lang="en-US" altLang="zh-CN" sz="1400" dirty="0" smtClean="0">
                <a:solidFill>
                  <a:schemeClr val="tx1"/>
                </a:solidFill>
                <a:latin typeface="Huawei Sans" panose="020C0503030203020204" pitchFamily="34" charset="0"/>
              </a:rPr>
              <a:t>NCE-Campus or when they function as </a:t>
            </a:r>
            <a:r>
              <a:rPr lang="en-US" sz="1400" dirty="0" smtClean="0">
                <a:solidFill>
                  <a:schemeClr val="tx1"/>
                </a:solidFill>
                <a:latin typeface="Huawei Sans" panose="020C0503030203020204" pitchFamily="34" charset="0"/>
              </a:rPr>
              <a:t>authentication points.</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4" name="圆角矩形 75"/>
          <p:cNvSpPr/>
          <p:nvPr/>
        </p:nvSpPr>
        <p:spPr bwMode="gray">
          <a:xfrm>
            <a:off x="6096000" y="3733041"/>
            <a:ext cx="5653088"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Static security group</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75"/>
          <p:cNvSpPr/>
          <p:nvPr/>
        </p:nvSpPr>
        <p:spPr bwMode="gray">
          <a:xfrm>
            <a:off x="6096000" y="4179335"/>
            <a:ext cx="5653088" cy="1884008"/>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285750" indent="-285750" fontAlgn="ctr">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IP addresses of static resources are fixed, and are statically bound to security groups by an administrator through configuration. </a:t>
            </a:r>
          </a:p>
          <a:p>
            <a:pPr marL="285750" indent="-285750" fontAlgn="ctr">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In the pre-deployment phase, when </a:t>
            </a:r>
            <a:r>
              <a:rPr lang="en-US" altLang="zh-CN" sz="1400" dirty="0" err="1">
                <a:solidFill>
                  <a:schemeClr val="tx1"/>
                </a:solidFill>
                <a:latin typeface="Huawei Sans" panose="020C0503030203020204" pitchFamily="34" charset="0"/>
              </a:rPr>
              <a:t>iMaster</a:t>
            </a:r>
            <a:r>
              <a:rPr lang="en-US" altLang="zh-CN" sz="1400" dirty="0">
                <a:solidFill>
                  <a:schemeClr val="tx1"/>
                </a:solidFill>
                <a:latin typeface="Huawei Sans" panose="020C0503030203020204" pitchFamily="34" charset="0"/>
              </a:rPr>
              <a:t> </a:t>
            </a:r>
            <a:r>
              <a:rPr lang="en-US" altLang="zh-CN" sz="1400" dirty="0" smtClean="0">
                <a:solidFill>
                  <a:schemeClr val="tx1"/>
                </a:solidFill>
                <a:latin typeface="Huawei Sans" panose="020C0503030203020204" pitchFamily="34" charset="0"/>
              </a:rPr>
              <a:t>NCE-Campus is used to deploy control policies on network devices through NETCONF, </a:t>
            </a:r>
            <a:r>
              <a:rPr lang="en-US" altLang="zh-CN" sz="1400" dirty="0" err="1" smtClean="0">
                <a:solidFill>
                  <a:schemeClr val="tx1"/>
                </a:solidFill>
                <a:latin typeface="Huawei Sans" panose="020C0503030203020204" pitchFamily="34" charset="0"/>
              </a:rPr>
              <a:t>iMaster</a:t>
            </a:r>
            <a:r>
              <a:rPr lang="en-US" altLang="zh-CN" sz="1400" dirty="0" smtClean="0">
                <a:solidFill>
                  <a:schemeClr val="tx1"/>
                </a:solidFill>
                <a:latin typeface="Huawei Sans" panose="020C0503030203020204" pitchFamily="34" charset="0"/>
              </a:rPr>
              <a:t> NCE-Campus will synchronize </a:t>
            </a:r>
            <a:r>
              <a:rPr lang="en-US" sz="1400" dirty="0" smtClean="0">
                <a:solidFill>
                  <a:schemeClr val="tx1"/>
                </a:solidFill>
                <a:latin typeface="Huawei Sans" panose="020C0503030203020204" pitchFamily="34" charset="0"/>
              </a:rPr>
              <a:t>the bindings between security groups and IP addresses to all policy enforcement points.</a:t>
            </a:r>
            <a:endParaRPr lang="en-US" sz="1400" dirty="0">
              <a:solidFill>
                <a:schemeClr val="tx1"/>
              </a:solidFill>
              <a:latin typeface="Huawei Sans" panose="020C0503030203020204" pitchFamily="34" charset="0"/>
            </a:endParaRPr>
          </a:p>
        </p:txBody>
      </p:sp>
      <p:sp>
        <p:nvSpPr>
          <p:cNvPr id="36" name="任意多边形 35"/>
          <p:cNvSpPr/>
          <p:nvPr/>
        </p:nvSpPr>
        <p:spPr bwMode="gray">
          <a:xfrm>
            <a:off x="939864" y="3775984"/>
            <a:ext cx="517464" cy="1060174"/>
          </a:xfrm>
          <a:custGeom>
            <a:avLst/>
            <a:gdLst>
              <a:gd name="connsiteX0" fmla="*/ 0 w 517464"/>
              <a:gd name="connsiteY0" fmla="*/ 1060174 h 1060174"/>
              <a:gd name="connsiteX1" fmla="*/ 490330 w 517464"/>
              <a:gd name="connsiteY1" fmla="*/ 371061 h 1060174"/>
              <a:gd name="connsiteX2" fmla="*/ 410817 w 517464"/>
              <a:gd name="connsiteY2" fmla="*/ 0 h 1060174"/>
            </a:gdLst>
            <a:ahLst/>
            <a:cxnLst>
              <a:cxn ang="0">
                <a:pos x="connsiteX0" y="connsiteY0"/>
              </a:cxn>
              <a:cxn ang="0">
                <a:pos x="connsiteX1" y="connsiteY1"/>
              </a:cxn>
              <a:cxn ang="0">
                <a:pos x="connsiteX2" y="connsiteY2"/>
              </a:cxn>
            </a:cxnLst>
            <a:rect l="l" t="t" r="r" b="b"/>
            <a:pathLst>
              <a:path w="517464" h="1060174">
                <a:moveTo>
                  <a:pt x="0" y="1060174"/>
                </a:moveTo>
                <a:cubicBezTo>
                  <a:pt x="210930" y="803965"/>
                  <a:pt x="421861" y="547757"/>
                  <a:pt x="490330" y="371061"/>
                </a:cubicBezTo>
                <a:cubicBezTo>
                  <a:pt x="558799" y="194365"/>
                  <a:pt x="484808" y="97182"/>
                  <a:pt x="410817" y="0"/>
                </a:cubicBezTo>
              </a:path>
            </a:pathLst>
          </a:custGeom>
          <a:noFill/>
          <a:ln w="19050" algn="ctr">
            <a:solidFill>
              <a:srgbClr val="30B5C5"/>
            </a:solidFill>
            <a:prstDash val="solid"/>
            <a:round/>
            <a:headEnd type="none" w="med" len="med"/>
            <a:tailEnd type="triangle" w="med" len="med"/>
          </a:ln>
        </p:spPr>
        <p:txBody>
          <a:bodyPr rtlCol="0" anchor="ctr"/>
          <a:lstStyle/>
          <a:p>
            <a:pPr algn="ctr" fontAlgn="ctr"/>
            <a:endParaRPr lang="en-US" altLang="zh-CN" dirty="0">
              <a:solidFill>
                <a:schemeClr val="tx1"/>
              </a:solidFill>
              <a:latin typeface="Huawei Sans" panose="020C0503030203020204" pitchFamily="34" charset="0"/>
            </a:endParaRPr>
          </a:p>
        </p:txBody>
      </p:sp>
      <p:sp>
        <p:nvSpPr>
          <p:cNvPr id="37" name="任意多边形 36"/>
          <p:cNvSpPr/>
          <p:nvPr/>
        </p:nvSpPr>
        <p:spPr bwMode="gray">
          <a:xfrm>
            <a:off x="1549464" y="3775984"/>
            <a:ext cx="1364973" cy="1046922"/>
          </a:xfrm>
          <a:custGeom>
            <a:avLst/>
            <a:gdLst>
              <a:gd name="connsiteX0" fmla="*/ 1364973 w 1364973"/>
              <a:gd name="connsiteY0" fmla="*/ 1046922 h 1046922"/>
              <a:gd name="connsiteX1" fmla="*/ 781878 w 1364973"/>
              <a:gd name="connsiteY1" fmla="*/ 357809 h 1046922"/>
              <a:gd name="connsiteX2" fmla="*/ 0 w 1364973"/>
              <a:gd name="connsiteY2" fmla="*/ 0 h 1046922"/>
            </a:gdLst>
            <a:ahLst/>
            <a:cxnLst>
              <a:cxn ang="0">
                <a:pos x="connsiteX0" y="connsiteY0"/>
              </a:cxn>
              <a:cxn ang="0">
                <a:pos x="connsiteX1" y="connsiteY1"/>
              </a:cxn>
              <a:cxn ang="0">
                <a:pos x="connsiteX2" y="connsiteY2"/>
              </a:cxn>
            </a:cxnLst>
            <a:rect l="l" t="t" r="r" b="b"/>
            <a:pathLst>
              <a:path w="1364973" h="1046922">
                <a:moveTo>
                  <a:pt x="1364973" y="1046922"/>
                </a:moveTo>
                <a:cubicBezTo>
                  <a:pt x="1187173" y="789609"/>
                  <a:pt x="1009373" y="532296"/>
                  <a:pt x="781878" y="357809"/>
                </a:cubicBezTo>
                <a:cubicBezTo>
                  <a:pt x="554383" y="183322"/>
                  <a:pt x="277191" y="91661"/>
                  <a:pt x="0" y="0"/>
                </a:cubicBezTo>
              </a:path>
            </a:pathLst>
          </a:custGeom>
          <a:noFill/>
          <a:ln w="19050" algn="ctr">
            <a:solidFill>
              <a:srgbClr val="30B5C5"/>
            </a:solidFill>
            <a:prstDash val="solid"/>
            <a:round/>
            <a:headEnd type="none" w="med" len="med"/>
            <a:tailEnd type="triangle" w="med" len="med"/>
          </a:ln>
        </p:spPr>
        <p:txBody>
          <a:bodyPr rtlCol="0" anchor="ctr"/>
          <a:lstStyle/>
          <a:p>
            <a:pPr algn="ctr" fontAlgn="ctr"/>
            <a:endParaRPr lang="en-US" altLang="zh-CN" dirty="0">
              <a:solidFill>
                <a:schemeClr val="tx1"/>
              </a:solidFill>
              <a:latin typeface="Huawei Sans" panose="020C0503030203020204" pitchFamily="34" charset="0"/>
            </a:endParaRPr>
          </a:p>
        </p:txBody>
      </p:sp>
      <p:sp>
        <p:nvSpPr>
          <p:cNvPr id="39" name="任意多边形 38"/>
          <p:cNvSpPr/>
          <p:nvPr/>
        </p:nvSpPr>
        <p:spPr bwMode="gray">
          <a:xfrm>
            <a:off x="2967446" y="3577202"/>
            <a:ext cx="1987826" cy="1007165"/>
          </a:xfrm>
          <a:custGeom>
            <a:avLst/>
            <a:gdLst>
              <a:gd name="connsiteX0" fmla="*/ 1987826 w 1987826"/>
              <a:gd name="connsiteY0" fmla="*/ 1007165 h 1007165"/>
              <a:gd name="connsiteX1" fmla="*/ 1166191 w 1987826"/>
              <a:gd name="connsiteY1" fmla="*/ 212035 h 1007165"/>
              <a:gd name="connsiteX2" fmla="*/ 0 w 1987826"/>
              <a:gd name="connsiteY2" fmla="*/ 0 h 1007165"/>
            </a:gdLst>
            <a:ahLst/>
            <a:cxnLst>
              <a:cxn ang="0">
                <a:pos x="connsiteX0" y="connsiteY0"/>
              </a:cxn>
              <a:cxn ang="0">
                <a:pos x="connsiteX1" y="connsiteY1"/>
              </a:cxn>
              <a:cxn ang="0">
                <a:pos x="connsiteX2" y="connsiteY2"/>
              </a:cxn>
            </a:cxnLst>
            <a:rect l="l" t="t" r="r" b="b"/>
            <a:pathLst>
              <a:path w="1987826" h="1007165">
                <a:moveTo>
                  <a:pt x="1987826" y="1007165"/>
                </a:moveTo>
                <a:cubicBezTo>
                  <a:pt x="1742660" y="693530"/>
                  <a:pt x="1497495" y="379896"/>
                  <a:pt x="1166191" y="212035"/>
                </a:cubicBezTo>
                <a:cubicBezTo>
                  <a:pt x="834887" y="44174"/>
                  <a:pt x="417443" y="22087"/>
                  <a:pt x="0" y="0"/>
                </a:cubicBezTo>
              </a:path>
            </a:pathLst>
          </a:custGeom>
          <a:noFill/>
          <a:ln w="19050" algn="ctr">
            <a:solidFill>
              <a:srgbClr val="30B5C5"/>
            </a:solidFill>
            <a:prstDash val="dash"/>
            <a:round/>
            <a:headEnd type="none" w="med" len="med"/>
            <a:tailEnd type="triangle" w="med" len="med"/>
          </a:ln>
        </p:spPr>
        <p:txBody>
          <a:bodyPr rtlCol="0" anchor="ctr"/>
          <a:lstStyle/>
          <a:p>
            <a:pPr algn="ctr" fontAlgn="ctr"/>
            <a:endParaRPr lang="en-US" altLang="zh-CN" dirty="0">
              <a:solidFill>
                <a:schemeClr val="tx1"/>
              </a:solidFill>
              <a:latin typeface="Huawei Sans" panose="020C0503030203020204" pitchFamily="34" charset="0"/>
            </a:endParaRPr>
          </a:p>
        </p:txBody>
      </p:sp>
      <p:graphicFrame>
        <p:nvGraphicFramePr>
          <p:cNvPr id="40" name="Table 68"/>
          <p:cNvGraphicFramePr>
            <a:graphicFrameLocks noGrp="1"/>
          </p:cNvGraphicFramePr>
          <p:nvPr>
            <p:extLst/>
          </p:nvPr>
        </p:nvGraphicFramePr>
        <p:xfrm>
          <a:off x="1457325" y="1138928"/>
          <a:ext cx="3548882" cy="1019520"/>
        </p:xfrm>
        <a:graphic>
          <a:graphicData uri="http://schemas.openxmlformats.org/drawingml/2006/table">
            <a:tbl>
              <a:tblPr firstRow="1" bandRow="1">
                <a:tableStyleId>{5940675A-B579-460E-94D1-54222C63F5DA}</a:tableStyleId>
              </a:tblPr>
              <a:tblGrid>
                <a:gridCol w="1363163"/>
                <a:gridCol w="1186048"/>
                <a:gridCol w="999671"/>
              </a:tblGrid>
              <a:tr h="0">
                <a:tc>
                  <a:txBody>
                    <a:bodyPr/>
                    <a:lstStyle/>
                    <a:p>
                      <a:pPr algn="ctr" fontAlgn="ctr"/>
                      <a:r>
                        <a:rPr lang="en-US" sz="1200" b="1" dirty="0" smtClean="0">
                          <a:solidFill>
                            <a:schemeClr val="tx1"/>
                          </a:solidFill>
                          <a:latin typeface="Huawei Sans" panose="020C0503030203020204" pitchFamily="34" charset="0"/>
                        </a:rPr>
                        <a:t>Group Type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Group Name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Group ID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r>
                        <a:rPr lang="en-US" sz="1200" dirty="0" smtClean="0">
                          <a:solidFill>
                            <a:schemeClr val="tx1"/>
                          </a:solidFill>
                          <a:latin typeface="Huawei Sans" panose="020C0503030203020204" pitchFamily="34" charset="0"/>
                        </a:rPr>
                        <a:t>Dynamic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Sales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r>
                        <a:rPr lang="en-US" sz="1200" dirty="0" smtClean="0">
                          <a:solidFill>
                            <a:schemeClr val="tx1"/>
                          </a:solidFill>
                          <a:latin typeface="Huawei Sans" panose="020C0503030203020204" pitchFamily="34" charset="0"/>
                        </a:rPr>
                        <a:t>Dynamic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Guest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r>
                        <a:rPr lang="en-US" sz="1200" dirty="0" smtClean="0">
                          <a:solidFill>
                            <a:schemeClr val="tx1"/>
                          </a:solidFill>
                          <a:latin typeface="Huawei Sans" panose="020C0503030203020204" pitchFamily="34" charset="0"/>
                        </a:rPr>
                        <a:t>Static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Server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pic>
        <p:nvPicPr>
          <p:cNvPr id="41" name="图片 40" descr="笔记本电脑.png"/>
          <p:cNvPicPr>
            <a:picLocks noChangeAspect="1"/>
          </p:cNvPicPr>
          <p:nvPr/>
        </p:nvPicPr>
        <p:blipFill>
          <a:blip r:embed="rId4" cstate="print"/>
          <a:stretch>
            <a:fillRect/>
          </a:stretch>
        </p:blipFill>
        <p:spPr>
          <a:xfrm>
            <a:off x="4817559" y="5219145"/>
            <a:ext cx="446879" cy="280159"/>
          </a:xfrm>
          <a:prstGeom prst="rect">
            <a:avLst/>
          </a:prstGeom>
        </p:spPr>
      </p:pic>
    </p:spTree>
    <p:extLst>
      <p:ext uri="{BB962C8B-B14F-4D97-AF65-F5344CB8AC3E}">
        <p14:creationId xmlns:p14="http://schemas.microsoft.com/office/powerpoint/2010/main" val="30931030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latin typeface="Huawei Sans" panose="020C0503030203020204" pitchFamily="34" charset="0"/>
              </a:rPr>
              <a:t>Basic Concepts in Free Mobility: UCL Group</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bwMode="gray">
          <a:xfrm>
            <a:off x="455612" y="1052514"/>
            <a:ext cx="7304087" cy="4875042"/>
          </a:xfrm>
        </p:spPr>
        <p:txBody>
          <a:bodyPr/>
          <a:lstStyle/>
          <a:p>
            <a:pPr algn="l">
              <a:lnSpc>
                <a:spcPct val="100000"/>
              </a:lnSpc>
            </a:pPr>
            <a:r>
              <a:rPr lang="en-US" sz="1800" dirty="0" smtClean="0">
                <a:latin typeface="Huawei Sans" panose="020C0503030203020204" pitchFamily="34" charset="0"/>
              </a:rPr>
              <a:t>User Control List (UCL) group</a:t>
            </a:r>
            <a:endParaRPr lang="en-US" altLang="zh-CN" sz="1800" dirty="0" smtClean="0">
              <a:latin typeface="Huawei Sans" panose="020C0503030203020204" pitchFamily="34" charset="0"/>
            </a:endParaRPr>
          </a:p>
          <a:p>
            <a:pPr marL="623888" lvl="1" indent="-307975" fontAlgn="ctr">
              <a:lnSpc>
                <a:spcPct val="100000"/>
              </a:lnSpc>
            </a:pPr>
            <a:r>
              <a:rPr lang="en-US" sz="1600" dirty="0" smtClean="0">
                <a:latin typeface="Huawei Sans" panose="020C0503030203020204" pitchFamily="34" charset="0"/>
              </a:rPr>
              <a:t>UCL groups identify user types. An administrator can add the users requiring the same network access policy to the same UCL group, and configure a network access policy for the group. Compared with the solution in which network access policies are deployed for each user, the UCL </a:t>
            </a:r>
            <a:r>
              <a:rPr lang="en-US" sz="1600" dirty="0" smtClean="0">
                <a:latin typeface="Huawei Sans" panose="020C0503030203020204" pitchFamily="34" charset="0"/>
                <a:cs typeface="Huawei Sans" panose="020C0503030203020204" pitchFamily="34" charset="0"/>
              </a:rPr>
              <a:t>group</a:t>
            </a:r>
            <a:r>
              <a:rPr lang="en-US" altLang="zh-CN" sz="1600" dirty="0" smtClean="0">
                <a:latin typeface="Huawei Sans" panose="020C0503030203020204" pitchFamily="34" charset="0"/>
                <a:cs typeface="Huawei Sans" panose="020C0503030203020204" pitchFamily="34" charset="0"/>
              </a:rPr>
              <a:t>–</a:t>
            </a:r>
            <a:r>
              <a:rPr lang="en-US" sz="1600" dirty="0" smtClean="0">
                <a:latin typeface="Huawei Sans" panose="020C0503030203020204" pitchFamily="34" charset="0"/>
                <a:cs typeface="Huawei Sans" panose="020C0503030203020204" pitchFamily="34" charset="0"/>
              </a:rPr>
              <a:t>based access </a:t>
            </a:r>
            <a:r>
              <a:rPr lang="en-US" sz="1600" dirty="0" smtClean="0">
                <a:latin typeface="Huawei Sans" panose="020C0503030203020204" pitchFamily="34" charset="0"/>
              </a:rPr>
              <a:t>control solution greatly reduces the administrator's workload.</a:t>
            </a:r>
          </a:p>
          <a:p>
            <a:pPr marL="623888" lvl="1" indent="-307975" fontAlgn="ctr">
              <a:lnSpc>
                <a:spcPct val="100000"/>
              </a:lnSpc>
            </a:pPr>
            <a:r>
              <a:rPr lang="en-US" sz="1600" dirty="0" smtClean="0">
                <a:solidFill>
                  <a:srgbClr val="C7000B"/>
                </a:solidFill>
                <a:latin typeface="Huawei Sans" panose="020C0503030203020204" pitchFamily="34" charset="0"/>
              </a:rPr>
              <a:t>A UCL group is called a security group on </a:t>
            </a:r>
            <a:r>
              <a:rPr lang="en-US" sz="1600" dirty="0" err="1" smtClean="0">
                <a:solidFill>
                  <a:srgbClr val="C7000B"/>
                </a:solidFill>
                <a:latin typeface="Huawei Sans" panose="020C0503030203020204" pitchFamily="34" charset="0"/>
              </a:rPr>
              <a:t>iMaster</a:t>
            </a:r>
            <a:r>
              <a:rPr lang="en-US" sz="1600" dirty="0" smtClean="0">
                <a:solidFill>
                  <a:srgbClr val="C7000B"/>
                </a:solidFill>
                <a:latin typeface="Huawei Sans" panose="020C0503030203020204" pitchFamily="34" charset="0"/>
              </a:rPr>
              <a:t> NCE-Campus.</a:t>
            </a:r>
            <a:endParaRPr lang="en-US" altLang="zh-CN" sz="1600" dirty="0" smtClean="0">
              <a:solidFill>
                <a:srgbClr val="C7000B"/>
              </a:solidFill>
              <a:latin typeface="Huawei Sans" panose="020C0503030203020204" pitchFamily="34" charset="0"/>
            </a:endParaRPr>
          </a:p>
          <a:p>
            <a:pPr algn="l">
              <a:lnSpc>
                <a:spcPct val="100000"/>
              </a:lnSpc>
            </a:pPr>
            <a:r>
              <a:rPr lang="en-US" sz="1800" dirty="0" smtClean="0">
                <a:latin typeface="Huawei Sans" panose="020C0503030203020204" pitchFamily="34" charset="0"/>
              </a:rPr>
              <a:t>UCL group configuration on a switch</a:t>
            </a:r>
            <a:endParaRPr lang="en-US" altLang="zh-CN" sz="1800" dirty="0" smtClean="0">
              <a:latin typeface="Huawei Sans" panose="020C0503030203020204" pitchFamily="34" charset="0"/>
            </a:endParaRPr>
          </a:p>
          <a:p>
            <a:pPr marL="623888" lvl="1" indent="-307975" fontAlgn="ctr">
              <a:lnSpc>
                <a:spcPct val="100000"/>
              </a:lnSpc>
            </a:pPr>
            <a:r>
              <a:rPr lang="en-US" sz="1600" dirty="0" smtClean="0">
                <a:latin typeface="Huawei Sans" panose="020C0503030203020204" pitchFamily="34" charset="0"/>
              </a:rPr>
              <a:t>Create a UCL group.</a:t>
            </a:r>
            <a:endParaRPr lang="en-US" altLang="zh-CN" sz="1600" dirty="0" smtClean="0">
              <a:latin typeface="Huawei Sans" panose="020C0503030203020204" pitchFamily="34" charset="0"/>
            </a:endParaRPr>
          </a:p>
          <a:p>
            <a:pPr lvl="1" fontAlgn="ctr">
              <a:lnSpc>
                <a:spcPct val="100000"/>
              </a:lnSpc>
            </a:pPr>
            <a:endParaRPr lang="en-US" altLang="zh-CN" sz="1600" dirty="0" smtClean="0">
              <a:latin typeface="Huawei Sans" panose="020C0503030203020204" pitchFamily="34" charset="0"/>
            </a:endParaRPr>
          </a:p>
          <a:p>
            <a:pPr lvl="1" fontAlgn="ctr">
              <a:lnSpc>
                <a:spcPct val="100000"/>
              </a:lnSpc>
            </a:pPr>
            <a:endParaRPr lang="en-US" altLang="zh-CN" sz="1600" dirty="0" smtClean="0">
              <a:latin typeface="Huawei Sans" panose="020C0503030203020204" pitchFamily="34" charset="0"/>
            </a:endParaRPr>
          </a:p>
          <a:p>
            <a:pPr marL="623888" lvl="1" indent="-307975" fontAlgn="ctr">
              <a:lnSpc>
                <a:spcPct val="100000"/>
              </a:lnSpc>
            </a:pPr>
            <a:r>
              <a:rPr lang="en-US" sz="1600" dirty="0" smtClean="0">
                <a:latin typeface="Huawei Sans" panose="020C0503030203020204" pitchFamily="34" charset="0"/>
              </a:rPr>
              <a:t>Configure a static UCL group.</a:t>
            </a:r>
          </a:p>
          <a:p>
            <a:pPr lvl="1" fontAlgn="ctr">
              <a:lnSpc>
                <a:spcPct val="100000"/>
              </a:lnSpc>
            </a:pPr>
            <a:endParaRPr lang="en-US" altLang="zh-CN" sz="1600" dirty="0" smtClean="0">
              <a:latin typeface="Huawei Sans" panose="020C0503030203020204" pitchFamily="34" charset="0"/>
            </a:endParaRPr>
          </a:p>
          <a:p>
            <a:pPr algn="l">
              <a:lnSpc>
                <a:spcPct val="100000"/>
              </a:lnSpc>
            </a:pPr>
            <a:endParaRPr lang="en-US" altLang="zh-CN" sz="1800" dirty="0">
              <a:latin typeface="Huawei Sans" panose="020C0503030203020204" pitchFamily="34" charset="0"/>
            </a:endParaRPr>
          </a:p>
        </p:txBody>
      </p:sp>
      <p:sp>
        <p:nvSpPr>
          <p:cNvPr id="44" name="文本框 43"/>
          <p:cNvSpPr txBox="1"/>
          <p:nvPr/>
        </p:nvSpPr>
        <p:spPr bwMode="gray">
          <a:xfrm>
            <a:off x="1169651" y="5104534"/>
            <a:ext cx="4752589" cy="523220"/>
          </a:xfrm>
          <a:prstGeom prst="rect">
            <a:avLst/>
          </a:prstGeom>
          <a:solidFill>
            <a:schemeClr val="bg1">
              <a:lumMod val="85000"/>
            </a:schemeClr>
          </a:solidFill>
          <a:ln>
            <a:noFill/>
          </a:ln>
        </p:spPr>
        <p:txBody>
          <a:bodyPr wrap="square" rtlCol="0" anchor="ctr">
            <a:spAutoFit/>
          </a:bodyPr>
          <a:lstStyle/>
          <a:p>
            <a:pPr fontAlgn="ctr"/>
            <a:r>
              <a:rPr lang="en-US" sz="1400" dirty="0" smtClean="0">
                <a:latin typeface="Huawei Sans" panose="020C0503030203020204" pitchFamily="34" charset="0"/>
              </a:rPr>
              <a:t>[Huawei] </a:t>
            </a:r>
            <a:r>
              <a:rPr lang="en-US" sz="1400" b="1" dirty="0" err="1" smtClean="0">
                <a:latin typeface="Huawei Sans" panose="020C0503030203020204" pitchFamily="34" charset="0"/>
              </a:rPr>
              <a:t>ucl</a:t>
            </a:r>
            <a:r>
              <a:rPr lang="en-US" sz="1400" b="1" dirty="0" smtClean="0">
                <a:latin typeface="Huawei Sans" panose="020C0503030203020204" pitchFamily="34" charset="0"/>
              </a:rPr>
              <a:t>-group </a:t>
            </a:r>
            <a:r>
              <a:rPr lang="en-US" sz="1400" b="1" dirty="0" err="1" smtClean="0">
                <a:latin typeface="Huawei Sans" panose="020C0503030203020204" pitchFamily="34" charset="0"/>
              </a:rPr>
              <a:t>ip</a:t>
            </a:r>
            <a:r>
              <a:rPr lang="en-US" sz="1400" dirty="0" smtClean="0">
                <a:latin typeface="Huawei Sans" panose="020C0503030203020204" pitchFamily="34" charset="0"/>
              </a:rPr>
              <a:t> </a:t>
            </a:r>
            <a:r>
              <a:rPr lang="en-US" sz="1400" i="1" dirty="0" err="1" smtClean="0">
                <a:latin typeface="Huawei Sans" panose="020C0503030203020204" pitchFamily="34" charset="0"/>
              </a:rPr>
              <a:t>ip</a:t>
            </a:r>
            <a:r>
              <a:rPr lang="en-US" sz="1400" i="1" dirty="0" smtClean="0">
                <a:latin typeface="Huawei Sans" panose="020C0503030203020204" pitchFamily="34" charset="0"/>
              </a:rPr>
              <a:t>-address</a:t>
            </a:r>
            <a:r>
              <a:rPr lang="en-US" sz="1400" dirty="0" smtClean="0">
                <a:latin typeface="Huawei Sans" panose="020C0503030203020204" pitchFamily="34" charset="0"/>
              </a:rPr>
              <a:t> { </a:t>
            </a:r>
            <a:r>
              <a:rPr lang="en-US" sz="1400" i="1" dirty="0" smtClean="0">
                <a:latin typeface="Huawei Sans" panose="020C0503030203020204" pitchFamily="34" charset="0"/>
              </a:rPr>
              <a:t>mask-length</a:t>
            </a:r>
            <a:r>
              <a:rPr lang="en-US" sz="1400" dirty="0" smtClean="0">
                <a:latin typeface="Huawei Sans" panose="020C0503030203020204" pitchFamily="34" charset="0"/>
              </a:rPr>
              <a:t> | </a:t>
            </a:r>
            <a:r>
              <a:rPr lang="en-US" sz="1400" i="1" dirty="0" err="1" smtClean="0">
                <a:latin typeface="Huawei Sans" panose="020C0503030203020204" pitchFamily="34" charset="0"/>
              </a:rPr>
              <a:t>ip</a:t>
            </a:r>
            <a:r>
              <a:rPr lang="en-US" sz="1400" i="1" dirty="0" smtClean="0">
                <a:latin typeface="Huawei Sans" panose="020C0503030203020204" pitchFamily="34" charset="0"/>
              </a:rPr>
              <a:t>-mask</a:t>
            </a:r>
            <a:r>
              <a:rPr lang="en-US" sz="1400" dirty="0" smtClean="0">
                <a:latin typeface="Huawei Sans" panose="020C0503030203020204" pitchFamily="34" charset="0"/>
              </a:rPr>
              <a:t> } { </a:t>
            </a:r>
            <a:r>
              <a:rPr lang="en-US" sz="1400" i="1" dirty="0" smtClean="0">
                <a:latin typeface="Huawei Sans" panose="020C0503030203020204" pitchFamily="34" charset="0"/>
              </a:rPr>
              <a:t>group-index</a:t>
            </a:r>
            <a:r>
              <a:rPr lang="en-US" sz="1400" dirty="0" smtClean="0">
                <a:latin typeface="Huawei Sans" panose="020C0503030203020204" pitchFamily="34" charset="0"/>
              </a:rPr>
              <a:t> | </a:t>
            </a:r>
            <a:r>
              <a:rPr lang="en-US" sz="1400" b="1" dirty="0" smtClean="0">
                <a:latin typeface="Huawei Sans" panose="020C0503030203020204" pitchFamily="34" charset="0"/>
              </a:rPr>
              <a:t>name</a:t>
            </a:r>
            <a:r>
              <a:rPr lang="en-US" sz="1400" dirty="0" smtClean="0">
                <a:latin typeface="Huawei Sans" panose="020C0503030203020204" pitchFamily="34" charset="0"/>
              </a:rPr>
              <a:t> </a:t>
            </a:r>
            <a:r>
              <a:rPr lang="en-US" sz="1400" i="1" dirty="0" smtClean="0">
                <a:latin typeface="Huawei Sans" panose="020C0503030203020204" pitchFamily="34" charset="0"/>
              </a:rPr>
              <a:t>group-name</a:t>
            </a:r>
            <a:r>
              <a:rPr lang="en-US" sz="1400" dirty="0" smtClean="0">
                <a:latin typeface="Huawei Sans" panose="020C0503030203020204" pitchFamily="34" charset="0"/>
              </a:rPr>
              <a:t> }</a:t>
            </a:r>
            <a:endParaRPr lang="en-US" altLang="zh-CN" sz="1400" dirty="0">
              <a:latin typeface="Huawei Sans" panose="020C0503030203020204" pitchFamily="34" charset="0"/>
            </a:endParaRPr>
          </a:p>
        </p:txBody>
      </p:sp>
      <p:sp>
        <p:nvSpPr>
          <p:cNvPr id="45" name="文本框 44"/>
          <p:cNvSpPr txBox="1"/>
          <p:nvPr/>
        </p:nvSpPr>
        <p:spPr bwMode="gray">
          <a:xfrm>
            <a:off x="1169651" y="4061294"/>
            <a:ext cx="4750567" cy="307777"/>
          </a:xfrm>
          <a:prstGeom prst="rect">
            <a:avLst/>
          </a:prstGeom>
          <a:solidFill>
            <a:schemeClr val="bg1">
              <a:lumMod val="85000"/>
            </a:schemeClr>
          </a:solidFill>
          <a:ln>
            <a:noFill/>
          </a:ln>
        </p:spPr>
        <p:txBody>
          <a:bodyPr wrap="square" rtlCol="0" anchor="ctr">
            <a:spAutoFit/>
          </a:bodyPr>
          <a:lstStyle/>
          <a:p>
            <a:pPr fontAlgn="ctr"/>
            <a:r>
              <a:rPr lang="en-US" sz="1400" dirty="0" smtClean="0">
                <a:latin typeface="Huawei Sans" panose="020C0503030203020204" pitchFamily="34" charset="0"/>
              </a:rPr>
              <a:t>[Huawei] </a:t>
            </a:r>
            <a:r>
              <a:rPr lang="en-US" sz="1400" b="1" dirty="0" err="1" smtClean="0">
                <a:latin typeface="Huawei Sans" panose="020C0503030203020204" pitchFamily="34" charset="0"/>
              </a:rPr>
              <a:t>ucl</a:t>
            </a:r>
            <a:r>
              <a:rPr lang="en-US" sz="1400" b="1" dirty="0" smtClean="0">
                <a:latin typeface="Huawei Sans" panose="020C0503030203020204" pitchFamily="34" charset="0"/>
              </a:rPr>
              <a:t>-group</a:t>
            </a:r>
            <a:r>
              <a:rPr lang="en-US" sz="1400" dirty="0" smtClean="0">
                <a:latin typeface="Huawei Sans" panose="020C0503030203020204" pitchFamily="34" charset="0"/>
              </a:rPr>
              <a:t> </a:t>
            </a:r>
            <a:r>
              <a:rPr lang="en-US" sz="1400" i="1" dirty="0" smtClean="0">
                <a:latin typeface="Huawei Sans" panose="020C0503030203020204" pitchFamily="34" charset="0"/>
              </a:rPr>
              <a:t>group-index</a:t>
            </a:r>
            <a:r>
              <a:rPr lang="en-US" sz="1400" dirty="0" smtClean="0">
                <a:latin typeface="Huawei Sans" panose="020C0503030203020204" pitchFamily="34" charset="0"/>
              </a:rPr>
              <a:t> [ </a:t>
            </a:r>
            <a:r>
              <a:rPr lang="en-US" sz="1400" b="1" dirty="0" smtClean="0">
                <a:latin typeface="Huawei Sans" panose="020C0503030203020204" pitchFamily="34" charset="0"/>
              </a:rPr>
              <a:t>name</a:t>
            </a:r>
            <a:r>
              <a:rPr lang="en-US" sz="1400" dirty="0" smtClean="0">
                <a:latin typeface="Huawei Sans" panose="020C0503030203020204" pitchFamily="34" charset="0"/>
              </a:rPr>
              <a:t> </a:t>
            </a:r>
            <a:r>
              <a:rPr lang="en-US" sz="1400" i="1" dirty="0" smtClean="0">
                <a:latin typeface="Huawei Sans" panose="020C0503030203020204" pitchFamily="34" charset="0"/>
              </a:rPr>
              <a:t>group-name</a:t>
            </a:r>
            <a:r>
              <a:rPr lang="en-US" sz="1400" dirty="0" smtClean="0">
                <a:latin typeface="Huawei Sans" panose="020C0503030203020204" pitchFamily="34" charset="0"/>
              </a:rPr>
              <a:t> ]</a:t>
            </a:r>
            <a:endParaRPr lang="en-US" altLang="zh-CN" sz="1400" dirty="0">
              <a:latin typeface="Huawei Sans" panose="020C0503030203020204" pitchFamily="34" charset="0"/>
            </a:endParaRPr>
          </a:p>
        </p:txBody>
      </p:sp>
      <p:grpSp>
        <p:nvGrpSpPr>
          <p:cNvPr id="4" name="组合 3"/>
          <p:cNvGrpSpPr/>
          <p:nvPr/>
        </p:nvGrpSpPr>
        <p:grpSpPr>
          <a:xfrm>
            <a:off x="7534264" y="1808715"/>
            <a:ext cx="4175243" cy="3817192"/>
            <a:chOff x="6811276" y="2408094"/>
            <a:chExt cx="4175243" cy="3817192"/>
          </a:xfrm>
        </p:grpSpPr>
        <p:sp>
          <p:nvSpPr>
            <p:cNvPr id="46" name="Freeform 159"/>
            <p:cNvSpPr/>
            <p:nvPr/>
          </p:nvSpPr>
          <p:spPr bwMode="gray">
            <a:xfrm flipH="1">
              <a:off x="7858881" y="3542114"/>
              <a:ext cx="2362277" cy="123482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dirty="0" smtClean="0">
                  <a:solidFill>
                    <a:schemeClr val="bg1">
                      <a:lumMod val="50000"/>
                    </a:schemeClr>
                  </a:solidFill>
                  <a:latin typeface="Huawei Sans" panose="020C0503030203020204" pitchFamily="34" charset="0"/>
                </a:rPr>
                <a:t>Campus network</a:t>
              </a:r>
              <a:endParaRPr lang="en-US" sz="1600" dirty="0">
                <a:solidFill>
                  <a:schemeClr val="bg1">
                    <a:lumMod val="50000"/>
                  </a:schemeClr>
                </a:solidFill>
                <a:latin typeface="Huawei Sans" panose="020C0503030203020204" pitchFamily="34" charset="0"/>
              </a:endParaRPr>
            </a:p>
          </p:txBody>
        </p:sp>
        <p:pic>
          <p:nvPicPr>
            <p:cNvPr id="47" name="图片 72" descr="交换机.png"/>
            <p:cNvPicPr>
              <a:picLocks noChangeAspect="1"/>
            </p:cNvPicPr>
            <p:nvPr/>
          </p:nvPicPr>
          <p:blipFill>
            <a:blip r:embed="rId3" cstate="print"/>
            <a:stretch>
              <a:fillRect/>
            </a:stretch>
          </p:blipFill>
          <p:spPr bwMode="gray">
            <a:xfrm>
              <a:off x="7604093" y="2765608"/>
              <a:ext cx="489285" cy="401651"/>
            </a:xfrm>
            <a:prstGeom prst="rect">
              <a:avLst/>
            </a:prstGeom>
          </p:spPr>
        </p:pic>
        <p:pic>
          <p:nvPicPr>
            <p:cNvPr id="48" name="图片 72" descr="交换机.png"/>
            <p:cNvPicPr>
              <a:picLocks noChangeAspect="1"/>
            </p:cNvPicPr>
            <p:nvPr/>
          </p:nvPicPr>
          <p:blipFill>
            <a:blip r:embed="rId3" cstate="print"/>
            <a:stretch>
              <a:fillRect/>
            </a:stretch>
          </p:blipFill>
          <p:spPr bwMode="gray">
            <a:xfrm>
              <a:off x="8684301" y="2765608"/>
              <a:ext cx="489285" cy="401651"/>
            </a:xfrm>
            <a:prstGeom prst="rect">
              <a:avLst/>
            </a:prstGeom>
          </p:spPr>
        </p:pic>
        <p:pic>
          <p:nvPicPr>
            <p:cNvPr id="49" name="图片 72" descr="交换机.png"/>
            <p:cNvPicPr>
              <a:picLocks noChangeAspect="1"/>
            </p:cNvPicPr>
            <p:nvPr/>
          </p:nvPicPr>
          <p:blipFill>
            <a:blip r:embed="rId3" cstate="print"/>
            <a:stretch>
              <a:fillRect/>
            </a:stretch>
          </p:blipFill>
          <p:spPr bwMode="gray">
            <a:xfrm>
              <a:off x="9766848" y="2765608"/>
              <a:ext cx="489285" cy="401651"/>
            </a:xfrm>
            <a:prstGeom prst="rect">
              <a:avLst/>
            </a:prstGeom>
          </p:spPr>
        </p:pic>
        <p:sp>
          <p:nvSpPr>
            <p:cNvPr id="50" name="文本框 49"/>
            <p:cNvSpPr txBox="1"/>
            <p:nvPr/>
          </p:nvSpPr>
          <p:spPr bwMode="gray">
            <a:xfrm>
              <a:off x="7315608" y="2408094"/>
              <a:ext cx="1066254"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FTP server</a:t>
              </a:r>
              <a:endParaRPr lang="en-US" altLang="zh-CN" sz="1400" dirty="0">
                <a:latin typeface="Huawei Sans" panose="020C0503030203020204" pitchFamily="34" charset="0"/>
              </a:endParaRPr>
            </a:p>
          </p:txBody>
        </p:sp>
        <p:sp>
          <p:nvSpPr>
            <p:cNvPr id="51" name="文本框 50"/>
            <p:cNvSpPr txBox="1"/>
            <p:nvPr/>
          </p:nvSpPr>
          <p:spPr bwMode="gray">
            <a:xfrm>
              <a:off x="8348805" y="2408094"/>
              <a:ext cx="1103187"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Web server</a:t>
              </a:r>
              <a:endParaRPr lang="en-US" altLang="zh-CN" sz="1400" dirty="0">
                <a:latin typeface="Huawei Sans" panose="020C0503030203020204" pitchFamily="34" charset="0"/>
              </a:endParaRPr>
            </a:p>
          </p:txBody>
        </p:sp>
        <p:sp>
          <p:nvSpPr>
            <p:cNvPr id="52" name="文本框 51"/>
            <p:cNvSpPr txBox="1"/>
            <p:nvPr/>
          </p:nvSpPr>
          <p:spPr bwMode="gray">
            <a:xfrm>
              <a:off x="9421427" y="2408094"/>
              <a:ext cx="1180131"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Email server</a:t>
              </a:r>
              <a:endParaRPr lang="en-US" sz="1400" dirty="0">
                <a:latin typeface="Huawei Sans" panose="020C0503030203020204" pitchFamily="34" charset="0"/>
              </a:endParaRPr>
            </a:p>
          </p:txBody>
        </p:sp>
        <p:pic>
          <p:nvPicPr>
            <p:cNvPr id="53" name="图片 76" descr="接入交换机.png"/>
            <p:cNvPicPr>
              <a:picLocks noChangeAspect="1"/>
            </p:cNvPicPr>
            <p:nvPr/>
          </p:nvPicPr>
          <p:blipFill>
            <a:blip r:embed="rId4" cstate="print"/>
            <a:stretch>
              <a:fillRect/>
            </a:stretch>
          </p:blipFill>
          <p:spPr bwMode="gray">
            <a:xfrm>
              <a:off x="7685373" y="4726296"/>
              <a:ext cx="490909" cy="401653"/>
            </a:xfrm>
            <a:prstGeom prst="rect">
              <a:avLst/>
            </a:prstGeom>
          </p:spPr>
        </p:pic>
        <p:pic>
          <p:nvPicPr>
            <p:cNvPr id="54" name="图片 105" descr="AP.png"/>
            <p:cNvPicPr>
              <a:picLocks noChangeAspect="1"/>
            </p:cNvPicPr>
            <p:nvPr/>
          </p:nvPicPr>
          <p:blipFill>
            <a:blip r:embed="rId5" cstate="print"/>
            <a:stretch>
              <a:fillRect/>
            </a:stretch>
          </p:blipFill>
          <p:spPr bwMode="gray">
            <a:xfrm>
              <a:off x="9839215" y="4726295"/>
              <a:ext cx="490909" cy="401653"/>
            </a:xfrm>
            <a:prstGeom prst="rect">
              <a:avLst/>
            </a:prstGeom>
          </p:spPr>
        </p:pic>
        <p:grpSp>
          <p:nvGrpSpPr>
            <p:cNvPr id="55" name="组合 758"/>
            <p:cNvGrpSpPr/>
            <p:nvPr/>
          </p:nvGrpSpPr>
          <p:grpSpPr bwMode="gray">
            <a:xfrm flipV="1">
              <a:off x="9966562" y="5194140"/>
              <a:ext cx="236214" cy="200032"/>
              <a:chOff x="7440613" y="4868863"/>
              <a:chExt cx="1019175" cy="828675"/>
            </a:xfrm>
            <a:solidFill>
              <a:schemeClr val="bg1">
                <a:lumMod val="50000"/>
              </a:schemeClr>
            </a:solidFill>
          </p:grpSpPr>
          <p:sp>
            <p:nvSpPr>
              <p:cNvPr id="5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5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pic>
          <p:nvPicPr>
            <p:cNvPr id="58" name="图片 57" descr="日志告警服务器-蓝.png"/>
            <p:cNvPicPr>
              <a:picLocks noChangeAspect="1"/>
            </p:cNvPicPr>
            <p:nvPr/>
          </p:nvPicPr>
          <p:blipFill>
            <a:blip r:embed="rId6" cstate="print"/>
            <a:stretch>
              <a:fillRect/>
            </a:stretch>
          </p:blipFill>
          <p:spPr bwMode="gray">
            <a:xfrm>
              <a:off x="7396672" y="5625907"/>
              <a:ext cx="445956" cy="278465"/>
            </a:xfrm>
            <a:prstGeom prst="rect">
              <a:avLst/>
            </a:prstGeom>
          </p:spPr>
        </p:pic>
        <p:pic>
          <p:nvPicPr>
            <p:cNvPr id="59" name="图片 11" descr="开放网络-蓝.png"/>
            <p:cNvPicPr>
              <a:picLocks noChangeAspect="1"/>
            </p:cNvPicPr>
            <p:nvPr/>
          </p:nvPicPr>
          <p:blipFill>
            <a:blip r:embed="rId7" cstate="print"/>
            <a:stretch>
              <a:fillRect/>
            </a:stretch>
          </p:blipFill>
          <p:spPr bwMode="gray">
            <a:xfrm>
              <a:off x="7953844" y="5593494"/>
              <a:ext cx="445956" cy="343290"/>
            </a:xfrm>
            <a:prstGeom prst="rect">
              <a:avLst/>
            </a:prstGeom>
          </p:spPr>
        </p:pic>
        <p:pic>
          <p:nvPicPr>
            <p:cNvPr id="60" name="图片 47" descr="打印机.png"/>
            <p:cNvPicPr>
              <a:picLocks noChangeAspect="1"/>
            </p:cNvPicPr>
            <p:nvPr/>
          </p:nvPicPr>
          <p:blipFill>
            <a:blip r:embed="rId8" cstate="print"/>
            <a:stretch>
              <a:fillRect/>
            </a:stretch>
          </p:blipFill>
          <p:spPr bwMode="gray">
            <a:xfrm>
              <a:off x="6881105" y="5604207"/>
              <a:ext cx="404351" cy="321864"/>
            </a:xfrm>
            <a:prstGeom prst="rect">
              <a:avLst/>
            </a:prstGeom>
          </p:spPr>
        </p:pic>
        <p:pic>
          <p:nvPicPr>
            <p:cNvPr id="61" name="图片 42" descr="IP电话.png"/>
            <p:cNvPicPr>
              <a:picLocks noChangeAspect="1"/>
            </p:cNvPicPr>
            <p:nvPr/>
          </p:nvPicPr>
          <p:blipFill>
            <a:blip r:embed="rId9" cstate="print"/>
            <a:stretch>
              <a:fillRect/>
            </a:stretch>
          </p:blipFill>
          <p:spPr bwMode="gray">
            <a:xfrm>
              <a:off x="8511015" y="5592941"/>
              <a:ext cx="368791" cy="346698"/>
            </a:xfrm>
            <a:prstGeom prst="rect">
              <a:avLst/>
            </a:prstGeom>
          </p:spPr>
        </p:pic>
        <p:pic>
          <p:nvPicPr>
            <p:cNvPr id="62" name="图片 158" descr="SAN网络-蓝.png"/>
            <p:cNvPicPr>
              <a:picLocks noChangeAspect="1"/>
            </p:cNvPicPr>
            <p:nvPr/>
          </p:nvPicPr>
          <p:blipFill>
            <a:blip r:embed="rId10" cstate="print"/>
            <a:stretch>
              <a:fillRect/>
            </a:stretch>
          </p:blipFill>
          <p:spPr bwMode="gray">
            <a:xfrm>
              <a:off x="10003115" y="5567058"/>
              <a:ext cx="243218" cy="398465"/>
            </a:xfrm>
            <a:prstGeom prst="rect">
              <a:avLst/>
            </a:prstGeom>
          </p:spPr>
        </p:pic>
        <p:pic>
          <p:nvPicPr>
            <p:cNvPr id="63" name="图片 157" descr="故障链路.png"/>
            <p:cNvPicPr>
              <a:picLocks noChangeAspect="1"/>
            </p:cNvPicPr>
            <p:nvPr/>
          </p:nvPicPr>
          <p:blipFill>
            <a:blip r:embed="rId11" cstate="print"/>
            <a:stretch>
              <a:fillRect/>
            </a:stretch>
          </p:blipFill>
          <p:spPr bwMode="gray">
            <a:xfrm>
              <a:off x="9451876" y="5599899"/>
              <a:ext cx="446281" cy="332783"/>
            </a:xfrm>
            <a:prstGeom prst="rect">
              <a:avLst/>
            </a:prstGeom>
          </p:spPr>
        </p:pic>
        <p:pic>
          <p:nvPicPr>
            <p:cNvPr id="64" name="图片 14" descr="日志告警服务器-蓝.png"/>
            <p:cNvPicPr>
              <a:picLocks noChangeAspect="1"/>
            </p:cNvPicPr>
            <p:nvPr/>
          </p:nvPicPr>
          <p:blipFill>
            <a:blip r:embed="rId6" cstate="print"/>
            <a:stretch>
              <a:fillRect/>
            </a:stretch>
          </p:blipFill>
          <p:spPr bwMode="gray">
            <a:xfrm>
              <a:off x="10351291" y="5625907"/>
              <a:ext cx="445956" cy="278465"/>
            </a:xfrm>
            <a:prstGeom prst="rect">
              <a:avLst/>
            </a:prstGeom>
          </p:spPr>
        </p:pic>
        <p:sp>
          <p:nvSpPr>
            <p:cNvPr id="73" name="文本框 72"/>
            <p:cNvSpPr txBox="1"/>
            <p:nvPr/>
          </p:nvSpPr>
          <p:spPr bwMode="gray">
            <a:xfrm>
              <a:off x="9182820" y="5917509"/>
              <a:ext cx="180369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Guests (UCL group)</a:t>
              </a:r>
              <a:endParaRPr lang="en-US" altLang="zh-CN" sz="1400" dirty="0">
                <a:latin typeface="Huawei Sans" panose="020C0503030203020204" pitchFamily="34" charset="0"/>
              </a:endParaRPr>
            </a:p>
          </p:txBody>
        </p:sp>
        <p:sp>
          <p:nvSpPr>
            <p:cNvPr id="74" name="文本框 73"/>
            <p:cNvSpPr txBox="1"/>
            <p:nvPr/>
          </p:nvSpPr>
          <p:spPr bwMode="gray">
            <a:xfrm>
              <a:off x="6811276" y="5917509"/>
              <a:ext cx="2148345"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Sales users (UCL group)</a:t>
              </a:r>
              <a:endParaRPr lang="en-US" altLang="zh-CN" sz="1400" dirty="0">
                <a:latin typeface="Huawei Sans" panose="020C0503030203020204" pitchFamily="34" charset="0"/>
              </a:endParaRPr>
            </a:p>
          </p:txBody>
        </p:sp>
        <p:sp>
          <p:nvSpPr>
            <p:cNvPr id="75" name="任意多边形 74"/>
            <p:cNvSpPr/>
            <p:nvPr/>
          </p:nvSpPr>
          <p:spPr bwMode="gray">
            <a:xfrm>
              <a:off x="7954448" y="4300810"/>
              <a:ext cx="1870199" cy="1172711"/>
            </a:xfrm>
            <a:custGeom>
              <a:avLst/>
              <a:gdLst>
                <a:gd name="connsiteX0" fmla="*/ 59571 w 1870199"/>
                <a:gd name="connsiteY0" fmla="*/ 1159832 h 1172711"/>
                <a:gd name="connsiteX1" fmla="*/ 123966 w 1870199"/>
                <a:gd name="connsiteY1" fmla="*/ 464373 h 1172711"/>
                <a:gd name="connsiteX2" fmla="*/ 1167154 w 1870199"/>
                <a:gd name="connsiteY2" fmla="*/ 734 h 1172711"/>
                <a:gd name="connsiteX3" fmla="*/ 1836856 w 1870199"/>
                <a:gd name="connsiteY3" fmla="*/ 567404 h 1172711"/>
                <a:gd name="connsiteX4" fmla="*/ 1708067 w 1870199"/>
                <a:gd name="connsiteY4" fmla="*/ 1172711 h 1172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0199" h="1172711">
                  <a:moveTo>
                    <a:pt x="59571" y="1159832"/>
                  </a:moveTo>
                  <a:cubicBezTo>
                    <a:pt x="-530" y="908694"/>
                    <a:pt x="-60631" y="657556"/>
                    <a:pt x="123966" y="464373"/>
                  </a:cubicBezTo>
                  <a:cubicBezTo>
                    <a:pt x="308563" y="271190"/>
                    <a:pt x="881672" y="-16438"/>
                    <a:pt x="1167154" y="734"/>
                  </a:cubicBezTo>
                  <a:cubicBezTo>
                    <a:pt x="1452636" y="17906"/>
                    <a:pt x="1746704" y="372074"/>
                    <a:pt x="1836856" y="567404"/>
                  </a:cubicBezTo>
                  <a:cubicBezTo>
                    <a:pt x="1927008" y="762733"/>
                    <a:pt x="1817537" y="967722"/>
                    <a:pt x="1708067" y="1172711"/>
                  </a:cubicBezTo>
                </a:path>
              </a:pathLst>
            </a:custGeom>
            <a:noFill/>
            <a:ln w="19050" algn="ctr">
              <a:solidFill>
                <a:srgbClr val="30B5C5"/>
              </a:solidFill>
              <a:prstDash val="solid"/>
              <a:round/>
              <a:headEnd type="triangle" w="med" len="med"/>
              <a:tailEnd type="triangle" w="med" len="med"/>
            </a:ln>
          </p:spPr>
          <p:txBody>
            <a:bodyPr rtlCol="0" anchor="ctr"/>
            <a:lstStyle/>
            <a:p>
              <a:pPr algn="ctr" fontAlgn="ctr"/>
              <a:endParaRPr lang="en-US" altLang="zh-CN" dirty="0">
                <a:solidFill>
                  <a:schemeClr val="tx1"/>
                </a:solidFill>
                <a:latin typeface="Huawei Sans" panose="020C0503030203020204" pitchFamily="34" charset="0"/>
              </a:endParaRPr>
            </a:p>
          </p:txBody>
        </p:sp>
        <p:grpSp>
          <p:nvGrpSpPr>
            <p:cNvPr id="76" name="组合 28"/>
            <p:cNvGrpSpPr/>
            <p:nvPr/>
          </p:nvGrpSpPr>
          <p:grpSpPr bwMode="gray">
            <a:xfrm rot="5059603">
              <a:off x="8836876" y="4269260"/>
              <a:ext cx="273362" cy="273362"/>
              <a:chOff x="5076056" y="3356992"/>
              <a:chExt cx="436268" cy="436268"/>
            </a:xfrm>
          </p:grpSpPr>
          <p:sp>
            <p:nvSpPr>
              <p:cNvPr id="77"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sp>
            <p:nvSpPr>
              <p:cNvPr id="78"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ndParaRPr>
              </a:p>
            </p:txBody>
          </p:sp>
        </p:grpSp>
        <p:sp>
          <p:nvSpPr>
            <p:cNvPr id="79" name="任意多边形 78"/>
            <p:cNvSpPr/>
            <p:nvPr/>
          </p:nvSpPr>
          <p:spPr bwMode="gray">
            <a:xfrm>
              <a:off x="7646504" y="3220278"/>
              <a:ext cx="940905" cy="2146852"/>
            </a:xfrm>
            <a:custGeom>
              <a:avLst/>
              <a:gdLst>
                <a:gd name="connsiteX0" fmla="*/ 0 w 940905"/>
                <a:gd name="connsiteY0" fmla="*/ 2146852 h 2146852"/>
                <a:gd name="connsiteX1" fmla="*/ 265044 w 940905"/>
                <a:gd name="connsiteY1" fmla="*/ 834887 h 2146852"/>
                <a:gd name="connsiteX2" fmla="*/ 940905 w 940905"/>
                <a:gd name="connsiteY2" fmla="*/ 0 h 2146852"/>
              </a:gdLst>
              <a:ahLst/>
              <a:cxnLst>
                <a:cxn ang="0">
                  <a:pos x="connsiteX0" y="connsiteY0"/>
                </a:cxn>
                <a:cxn ang="0">
                  <a:pos x="connsiteX1" y="connsiteY1"/>
                </a:cxn>
                <a:cxn ang="0">
                  <a:pos x="connsiteX2" y="connsiteY2"/>
                </a:cxn>
              </a:cxnLst>
              <a:rect l="l" t="t" r="r" b="b"/>
              <a:pathLst>
                <a:path w="940905" h="2146852">
                  <a:moveTo>
                    <a:pt x="0" y="2146852"/>
                  </a:moveTo>
                  <a:cubicBezTo>
                    <a:pt x="54113" y="1669774"/>
                    <a:pt x="108227" y="1192696"/>
                    <a:pt x="265044" y="834887"/>
                  </a:cubicBezTo>
                  <a:cubicBezTo>
                    <a:pt x="421861" y="477078"/>
                    <a:pt x="681383" y="238539"/>
                    <a:pt x="940905" y="0"/>
                  </a:cubicBezTo>
                </a:path>
              </a:pathLst>
            </a:custGeom>
            <a:noFill/>
            <a:ln w="19050" algn="ctr">
              <a:solidFill>
                <a:srgbClr val="30B5C5"/>
              </a:solidFill>
              <a:prstDash val="solid"/>
              <a:round/>
              <a:headEnd type="none" w="med" len="med"/>
              <a:tailEnd type="triangle" w="med" len="med"/>
            </a:ln>
          </p:spPr>
          <p:txBody>
            <a:bodyPr rtlCol="0" anchor="ctr"/>
            <a:lstStyle/>
            <a:p>
              <a:pPr algn="ctr" fontAlgn="ctr"/>
              <a:endParaRPr lang="en-US" altLang="zh-CN" dirty="0">
                <a:solidFill>
                  <a:schemeClr val="tx1"/>
                </a:solidFill>
                <a:latin typeface="Huawei Sans" panose="020C0503030203020204" pitchFamily="34" charset="0"/>
              </a:endParaRPr>
            </a:p>
          </p:txBody>
        </p:sp>
        <p:grpSp>
          <p:nvGrpSpPr>
            <p:cNvPr id="70" name="组合 69"/>
            <p:cNvGrpSpPr>
              <a:grpSpLocks noChangeAspect="1"/>
            </p:cNvGrpSpPr>
            <p:nvPr/>
          </p:nvGrpSpPr>
          <p:grpSpPr bwMode="gray">
            <a:xfrm>
              <a:off x="7999265" y="3614299"/>
              <a:ext cx="243192" cy="243192"/>
              <a:chOff x="10441953" y="5633214"/>
              <a:chExt cx="264000" cy="264000"/>
            </a:xfrm>
            <a:solidFill>
              <a:srgbClr val="30B5C5"/>
            </a:solidFill>
          </p:grpSpPr>
          <p:sp>
            <p:nvSpPr>
              <p:cNvPr id="71" name="椭圆 70"/>
              <p:cNvSpPr>
                <a:spLocks noChangeAspect="1"/>
              </p:cNvSpPr>
              <p:nvPr/>
            </p:nvSpPr>
            <p:spPr bwMode="gray">
              <a:xfrm>
                <a:off x="10441953" y="5633214"/>
                <a:ext cx="264000" cy="264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ndParaRPr>
              </a:p>
            </p:txBody>
          </p:sp>
          <p:sp>
            <p:nvSpPr>
              <p:cNvPr id="72" name="任意多边形 71"/>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grp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ndParaRPr>
              </a:p>
            </p:txBody>
          </p:sp>
        </p:grpSp>
        <p:sp>
          <p:nvSpPr>
            <p:cNvPr id="80" name="任意多边形 79"/>
            <p:cNvSpPr/>
            <p:nvPr/>
          </p:nvSpPr>
          <p:spPr bwMode="gray">
            <a:xfrm>
              <a:off x="9276522" y="3326296"/>
              <a:ext cx="1139687" cy="2199861"/>
            </a:xfrm>
            <a:custGeom>
              <a:avLst/>
              <a:gdLst>
                <a:gd name="connsiteX0" fmla="*/ 1139687 w 1139687"/>
                <a:gd name="connsiteY0" fmla="*/ 2199861 h 2199861"/>
                <a:gd name="connsiteX1" fmla="*/ 1020417 w 1139687"/>
                <a:gd name="connsiteY1" fmla="*/ 1444487 h 2199861"/>
                <a:gd name="connsiteX2" fmla="*/ 861391 w 1139687"/>
                <a:gd name="connsiteY2" fmla="*/ 715617 h 2199861"/>
                <a:gd name="connsiteX3" fmla="*/ 0 w 1139687"/>
                <a:gd name="connsiteY3" fmla="*/ 0 h 2199861"/>
              </a:gdLst>
              <a:ahLst/>
              <a:cxnLst>
                <a:cxn ang="0">
                  <a:pos x="connsiteX0" y="connsiteY0"/>
                </a:cxn>
                <a:cxn ang="0">
                  <a:pos x="connsiteX1" y="connsiteY1"/>
                </a:cxn>
                <a:cxn ang="0">
                  <a:pos x="connsiteX2" y="connsiteY2"/>
                </a:cxn>
                <a:cxn ang="0">
                  <a:pos x="connsiteX3" y="connsiteY3"/>
                </a:cxn>
              </a:cxnLst>
              <a:rect l="l" t="t" r="r" b="b"/>
              <a:pathLst>
                <a:path w="1139687" h="2199861">
                  <a:moveTo>
                    <a:pt x="1139687" y="2199861"/>
                  </a:moveTo>
                  <a:cubicBezTo>
                    <a:pt x="1103243" y="1945861"/>
                    <a:pt x="1066800" y="1691861"/>
                    <a:pt x="1020417" y="1444487"/>
                  </a:cubicBezTo>
                  <a:cubicBezTo>
                    <a:pt x="974034" y="1197113"/>
                    <a:pt x="1031461" y="956365"/>
                    <a:pt x="861391" y="715617"/>
                  </a:cubicBezTo>
                  <a:cubicBezTo>
                    <a:pt x="691321" y="474869"/>
                    <a:pt x="0" y="0"/>
                    <a:pt x="0" y="0"/>
                  </a:cubicBezTo>
                </a:path>
              </a:pathLst>
            </a:custGeom>
            <a:noFill/>
            <a:ln w="19050" algn="ctr">
              <a:solidFill>
                <a:srgbClr val="30B5C5"/>
              </a:solidFill>
              <a:prstDash val="solid"/>
              <a:round/>
              <a:headEnd type="none" w="med" len="med"/>
              <a:tailEnd type="triangle" w="med" len="med"/>
            </a:ln>
          </p:spPr>
          <p:txBody>
            <a:bodyPr rtlCol="0" anchor="ctr"/>
            <a:lstStyle/>
            <a:p>
              <a:pPr algn="ctr" fontAlgn="ctr"/>
              <a:endParaRPr lang="en-US" altLang="zh-CN" dirty="0">
                <a:solidFill>
                  <a:schemeClr val="tx1"/>
                </a:solidFill>
                <a:latin typeface="Huawei Sans" panose="020C0503030203020204" pitchFamily="34" charset="0"/>
              </a:endParaRPr>
            </a:p>
          </p:txBody>
        </p:sp>
        <p:grpSp>
          <p:nvGrpSpPr>
            <p:cNvPr id="66" name="组合 28"/>
            <p:cNvGrpSpPr/>
            <p:nvPr/>
          </p:nvGrpSpPr>
          <p:grpSpPr bwMode="gray">
            <a:xfrm rot="5059603">
              <a:off x="9702534" y="3586927"/>
              <a:ext cx="273362" cy="273362"/>
              <a:chOff x="5076056" y="3356992"/>
              <a:chExt cx="436268" cy="436268"/>
            </a:xfrm>
          </p:grpSpPr>
          <p:sp>
            <p:nvSpPr>
              <p:cNvPr id="67"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sp>
            <p:nvSpPr>
              <p:cNvPr id="68"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ndParaRPr>
              </a:p>
            </p:txBody>
          </p:sp>
        </p:grpSp>
      </p:grpSp>
    </p:spTree>
    <p:extLst>
      <p:ext uri="{BB962C8B-B14F-4D97-AF65-F5344CB8AC3E}">
        <p14:creationId xmlns:p14="http://schemas.microsoft.com/office/powerpoint/2010/main" val="42861872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5869203" y="5383511"/>
            <a:ext cx="1491225" cy="583298"/>
          </a:xfrm>
          <a:prstGeom prst="round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 name="标题 1"/>
          <p:cNvSpPr>
            <a:spLocks noGrp="1"/>
          </p:cNvSpPr>
          <p:nvPr>
            <p:ph type="title"/>
          </p:nvPr>
        </p:nvSpPr>
        <p:spPr bwMode="gray"/>
        <p:txBody>
          <a:bodyPr>
            <a:normAutofit/>
          </a:bodyPr>
          <a:lstStyle/>
          <a:p>
            <a:pPr fontAlgn="ctr"/>
            <a:r>
              <a:rPr lang="en-US" dirty="0" smtClean="0">
                <a:latin typeface="Huawei Sans" panose="020C0503030203020204" pitchFamily="34" charset="0"/>
              </a:rPr>
              <a:t>Basic Concepts in Free Mobility: Resource Group</a:t>
            </a:r>
            <a:endParaRPr lang="en-US" altLang="zh-CN" dirty="0">
              <a:latin typeface="Huawei Sans" panose="020C0503030203020204" pitchFamily="34" charset="0"/>
            </a:endParaRPr>
          </a:p>
        </p:txBody>
      </p:sp>
      <p:sp>
        <p:nvSpPr>
          <p:cNvPr id="4" name="圆角矩形 75"/>
          <p:cNvSpPr/>
          <p:nvPr/>
        </p:nvSpPr>
        <p:spPr bwMode="gray">
          <a:xfrm>
            <a:off x="837365" y="1047850"/>
            <a:ext cx="10491511" cy="395245"/>
          </a:xfrm>
          <a:prstGeom prst="roundRect">
            <a:avLst>
              <a:gd name="adj" fmla="val 10604"/>
            </a:avLst>
          </a:prstGeom>
          <a:gradFill>
            <a:gsLst>
              <a:gs pos="0">
                <a:schemeClr val="bg1"/>
              </a:gs>
              <a:gs pos="100000">
                <a:schemeClr val="bg1">
                  <a:lumMod val="95000"/>
                </a:schemeClr>
              </a:gs>
            </a:gsLst>
            <a:lin ang="5400000" scaled="1"/>
          </a:gra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chemeClr val="bg1">
                    <a:lumMod val="50000"/>
                  </a:schemeClr>
                </a:solidFill>
                <a:latin typeface="Huawei Sans" panose="020C0503030203020204" pitchFamily="34" charset="0"/>
              </a:rPr>
              <a:t>Disadvantages of security groups</a:t>
            </a: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837365" y="1494144"/>
            <a:ext cx="10491511" cy="1139874"/>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285750" indent="-285750" fontAlgn="ctr">
              <a:spcAft>
                <a:spcPts val="600"/>
              </a:spcAft>
              <a:buFont typeface="Arial" panose="020B0604020202020204" pitchFamily="34" charset="0"/>
              <a:buChar char="•"/>
            </a:pPr>
            <a:r>
              <a:rPr lang="en-US" sz="1600" dirty="0" smtClean="0">
                <a:solidFill>
                  <a:schemeClr val="tx1"/>
                </a:solidFill>
                <a:latin typeface="Huawei Sans" panose="020C0503030203020204" pitchFamily="34" charset="0"/>
              </a:rPr>
              <a:t>Administrators can bind static IP addresses of servers to </a:t>
            </a:r>
            <a:r>
              <a:rPr lang="en-US" altLang="zh-CN" sz="1600" dirty="0" smtClean="0">
                <a:solidFill>
                  <a:schemeClr val="tx1"/>
                </a:solidFill>
                <a:latin typeface="Huawei Sans" panose="020C0503030203020204" pitchFamily="34" charset="0"/>
              </a:rPr>
              <a:t>static</a:t>
            </a:r>
            <a:r>
              <a:rPr lang="en-US" sz="1600" dirty="0" smtClean="0">
                <a:solidFill>
                  <a:schemeClr val="tx1"/>
                </a:solidFill>
                <a:latin typeface="Huawei Sans" panose="020C0503030203020204" pitchFamily="34" charset="0"/>
              </a:rPr>
              <a:t> security groups, and </a:t>
            </a:r>
            <a:r>
              <a:rPr lang="en-US" sz="1600" dirty="0" err="1" smtClean="0">
                <a:solidFill>
                  <a:schemeClr val="tx1"/>
                </a:solidFill>
                <a:latin typeface="Huawei Sans" panose="020C0503030203020204" pitchFamily="34" charset="0"/>
              </a:rPr>
              <a:t>iMaster</a:t>
            </a:r>
            <a:r>
              <a:rPr lang="en-US" sz="1600" dirty="0" smtClean="0">
                <a:solidFill>
                  <a:schemeClr val="tx1"/>
                </a:solidFill>
                <a:latin typeface="Huawei Sans" panose="020C0503030203020204" pitchFamily="34" charset="0"/>
              </a:rPr>
              <a:t> NCE-Campus delivers these bindings to devices through NETCONF.</a:t>
            </a:r>
            <a:endParaRPr lang="en-US" altLang="zh-CN" sz="16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285750" indent="-285750" fontAlgn="ctr">
              <a:spcAft>
                <a:spcPts val="600"/>
              </a:spcAft>
              <a:buFont typeface="Arial" panose="020B0604020202020204" pitchFamily="34" charset="0"/>
              <a:buChar char="•"/>
            </a:pPr>
            <a:r>
              <a:rPr lang="en-US" sz="1600" dirty="0" smtClean="0">
                <a:solidFill>
                  <a:schemeClr val="tx1"/>
                </a:solidFill>
                <a:latin typeface="Huawei Sans" panose="020C0503030203020204" pitchFamily="34" charset="0"/>
              </a:rPr>
              <a:t>However, such static security groups cannot distinguish different services that use the same IP addresses.</a:t>
            </a:r>
          </a:p>
        </p:txBody>
      </p:sp>
      <p:sp>
        <p:nvSpPr>
          <p:cNvPr id="6" name="下箭头 63"/>
          <p:cNvSpPr/>
          <p:nvPr/>
        </p:nvSpPr>
        <p:spPr bwMode="gray">
          <a:xfrm rot="10800000" flipV="1">
            <a:off x="3373193" y="2669373"/>
            <a:ext cx="5445614" cy="854977"/>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EE9EE"/>
              </a:gs>
              <a:gs pos="100000">
                <a:schemeClr val="bg1">
                  <a:alpha val="0"/>
                </a:schemeClr>
              </a:gs>
            </a:gsLst>
            <a:lin ang="16200000" scaled="1"/>
            <a:tileRect/>
          </a:gradFill>
          <a:ln w="19050">
            <a:gradFill flip="none" rotWithShape="1">
              <a:gsLst>
                <a:gs pos="100000">
                  <a:schemeClr val="bg1">
                    <a:lumMod val="100000"/>
                    <a:alpha val="0"/>
                  </a:schemeClr>
                </a:gs>
                <a:gs pos="31000">
                  <a:srgbClr val="56C4D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4977784" y="2805465"/>
            <a:ext cx="2236432" cy="492443"/>
          </a:xfrm>
          <a:prstGeom prst="rect">
            <a:avLst/>
          </a:prstGeom>
        </p:spPr>
        <p:txBody>
          <a:bodyPr wrap="square">
            <a:spAutoFit/>
          </a:bodyPr>
          <a:lstStyle/>
          <a:p>
            <a:pPr algn="ctr" fontAlgn="ctr"/>
            <a:r>
              <a:rPr lang="en-US" sz="1400" dirty="0" smtClean="0">
                <a:solidFill>
                  <a:srgbClr val="30B5C5"/>
                </a:solidFill>
                <a:latin typeface="Huawei Sans" panose="020C0503030203020204" pitchFamily="34" charset="0"/>
              </a:rPr>
              <a:t>Resource group</a:t>
            </a:r>
          </a:p>
          <a:p>
            <a:pPr algn="ctr" fontAlgn="ctr"/>
            <a:r>
              <a:rPr lang="en-US" sz="1200" dirty="0" smtClean="0">
                <a:solidFill>
                  <a:srgbClr val="30B5C5"/>
                </a:solidFill>
                <a:latin typeface="Huawei Sans" panose="020C0503030203020204" pitchFamily="34" charset="0"/>
              </a:rPr>
              <a:t>is a way out</a:t>
            </a:r>
            <a:endParaRPr lang="en-US" altLang="zh-CN" sz="1200" dirty="0" smtClean="0">
              <a:solidFill>
                <a:srgbClr val="30B5C5"/>
              </a:solidFill>
              <a:latin typeface="Huawei Sans" panose="020C0503030203020204" pitchFamily="34" charset="0"/>
            </a:endParaRPr>
          </a:p>
        </p:txBody>
      </p:sp>
      <p:sp>
        <p:nvSpPr>
          <p:cNvPr id="8" name="圆角矩形 75"/>
          <p:cNvSpPr/>
          <p:nvPr/>
        </p:nvSpPr>
        <p:spPr bwMode="gray">
          <a:xfrm>
            <a:off x="850244" y="3575399"/>
            <a:ext cx="4500049"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Resource group</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850244" y="4021693"/>
            <a:ext cx="4500049" cy="1975068"/>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spcAft>
                <a:spcPts val="600"/>
              </a:spcAft>
              <a:buFont typeface="Arial" panose="020B0604020202020204" pitchFamily="34" charset="0"/>
              <a:buChar char="•"/>
            </a:pPr>
            <a:r>
              <a:rPr lang="en-US" altLang="zh-CN" sz="1300" dirty="0" smtClean="0">
                <a:solidFill>
                  <a:schemeClr val="tx1"/>
                </a:solidFill>
                <a:latin typeface="Huawei Sans" panose="020C0503030203020204" pitchFamily="34" charset="0"/>
              </a:rPr>
              <a:t>IP addresses specified in resource groups can overlap</a:t>
            </a:r>
            <a:r>
              <a:rPr lang="en-US" sz="1300" dirty="0" smtClean="0">
                <a:solidFill>
                  <a:schemeClr val="tx1"/>
                </a:solidFill>
                <a:latin typeface="Huawei Sans" panose="020C0503030203020204" pitchFamily="34" charset="0"/>
              </a:rPr>
              <a:t>.</a:t>
            </a:r>
          </a:p>
          <a:p>
            <a:pPr marL="285750" indent="-285750" fontAlgn="ctr">
              <a:spcAft>
                <a:spcPts val="600"/>
              </a:spcAft>
              <a:buFont typeface="Arial" panose="020B0604020202020204" pitchFamily="34" charset="0"/>
              <a:buChar char="•"/>
            </a:pPr>
            <a:r>
              <a:rPr lang="en-US" altLang="zh-CN" sz="1300" dirty="0" smtClean="0">
                <a:solidFill>
                  <a:schemeClr val="tx1"/>
                </a:solidFill>
                <a:latin typeface="Huawei Sans" panose="020C0503030203020204" pitchFamily="34" charset="0"/>
              </a:rPr>
              <a:t>During the configuration of the policy control matrix, a resource group can only be specified as the destination group (not a source group) of a policy.</a:t>
            </a:r>
          </a:p>
          <a:p>
            <a:pPr marL="285750" indent="-285750" fontAlgn="ctr">
              <a:spcAft>
                <a:spcPts val="600"/>
              </a:spcAft>
              <a:buFont typeface="Arial" panose="020B0604020202020204" pitchFamily="34" charset="0"/>
              <a:buChar char="•"/>
            </a:pPr>
            <a:r>
              <a:rPr lang="en-US" sz="1300" dirty="0" smtClean="0">
                <a:solidFill>
                  <a:schemeClr val="tx1"/>
                </a:solidFill>
                <a:latin typeface="Huawei Sans" panose="020C0503030203020204" pitchFamily="34" charset="0"/>
              </a:rPr>
              <a:t>When policies are delivered to switches, the policies are decomposed into corresponding IP addresses, instead of using the security group (UCL group) model.</a:t>
            </a:r>
            <a:endParaRPr lang="en-US" sz="1300" dirty="0">
              <a:solidFill>
                <a:schemeClr val="tx1"/>
              </a:solidFill>
              <a:latin typeface="Huawei Sans" panose="020C0503030203020204" pitchFamily="34" charset="0"/>
            </a:endParaRPr>
          </a:p>
        </p:txBody>
      </p:sp>
      <p:sp>
        <p:nvSpPr>
          <p:cNvPr id="19" name="Freeform 159"/>
          <p:cNvSpPr/>
          <p:nvPr/>
        </p:nvSpPr>
        <p:spPr bwMode="gray">
          <a:xfrm flipH="1">
            <a:off x="5943215" y="4185617"/>
            <a:ext cx="1406196" cy="735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Campus </a:t>
            </a:r>
          </a:p>
          <a:p>
            <a:pPr algn="ctr" fontAlgn="ctr"/>
            <a:r>
              <a:rPr lang="en-US" sz="1200" dirty="0" smtClean="0">
                <a:solidFill>
                  <a:schemeClr val="bg1">
                    <a:lumMod val="50000"/>
                  </a:schemeClr>
                </a:solidFill>
                <a:latin typeface="Huawei Sans" panose="020C0503030203020204" pitchFamily="34" charset="0"/>
              </a:rPr>
              <a:t>network</a:t>
            </a:r>
            <a:endParaRPr lang="en-US" sz="1200" dirty="0">
              <a:solidFill>
                <a:schemeClr val="bg1">
                  <a:lumMod val="50000"/>
                </a:schemeClr>
              </a:solidFill>
              <a:latin typeface="Huawei Sans" panose="020C0503030203020204" pitchFamily="34" charset="0"/>
            </a:endParaRPr>
          </a:p>
        </p:txBody>
      </p:sp>
      <p:pic>
        <p:nvPicPr>
          <p:cNvPr id="20" name="图片 72" descr="交换机.png"/>
          <p:cNvPicPr>
            <a:picLocks noChangeAspect="1"/>
          </p:cNvPicPr>
          <p:nvPr/>
        </p:nvPicPr>
        <p:blipFill>
          <a:blip r:embed="rId3" cstate="print"/>
          <a:stretch>
            <a:fillRect/>
          </a:stretch>
        </p:blipFill>
        <p:spPr bwMode="gray">
          <a:xfrm>
            <a:off x="6897175" y="4020141"/>
            <a:ext cx="444855" cy="365179"/>
          </a:xfrm>
          <a:prstGeom prst="rect">
            <a:avLst/>
          </a:prstGeom>
        </p:spPr>
      </p:pic>
      <p:sp>
        <p:nvSpPr>
          <p:cNvPr id="23" name="文本框 22"/>
          <p:cNvSpPr txBox="1"/>
          <p:nvPr/>
        </p:nvSpPr>
        <p:spPr bwMode="gray">
          <a:xfrm>
            <a:off x="6543666" y="3717658"/>
            <a:ext cx="1128835"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192.168.1.1</a:t>
            </a:r>
            <a:endParaRPr lang="en-US" altLang="zh-CN" sz="1400" dirty="0">
              <a:latin typeface="Huawei Sans" panose="020C0503030203020204" pitchFamily="34" charset="0"/>
            </a:endParaRPr>
          </a:p>
        </p:txBody>
      </p:sp>
      <p:pic>
        <p:nvPicPr>
          <p:cNvPr id="26" name="图片 76" descr="接入交换机.png"/>
          <p:cNvPicPr>
            <a:picLocks noChangeAspect="1"/>
          </p:cNvPicPr>
          <p:nvPr/>
        </p:nvPicPr>
        <p:blipFill>
          <a:blip r:embed="rId4" cstate="print"/>
          <a:stretch>
            <a:fillRect/>
          </a:stretch>
        </p:blipFill>
        <p:spPr bwMode="gray">
          <a:xfrm>
            <a:off x="6456762" y="4854454"/>
            <a:ext cx="392562" cy="321187"/>
          </a:xfrm>
          <a:prstGeom prst="rect">
            <a:avLst/>
          </a:prstGeom>
        </p:spPr>
      </p:pic>
      <p:pic>
        <p:nvPicPr>
          <p:cNvPr id="32" name="图片 11" descr="开放网络-蓝.png"/>
          <p:cNvPicPr>
            <a:picLocks noChangeAspect="1"/>
          </p:cNvPicPr>
          <p:nvPr/>
        </p:nvPicPr>
        <p:blipFill>
          <a:blip r:embed="rId5" cstate="print"/>
          <a:stretch>
            <a:fillRect/>
          </a:stretch>
        </p:blipFill>
        <p:spPr bwMode="gray">
          <a:xfrm>
            <a:off x="6145736" y="5443004"/>
            <a:ext cx="365975" cy="281722"/>
          </a:xfrm>
          <a:prstGeom prst="rect">
            <a:avLst/>
          </a:prstGeom>
        </p:spPr>
      </p:pic>
      <p:sp>
        <p:nvSpPr>
          <p:cNvPr id="47" name="文本框 46"/>
          <p:cNvSpPr txBox="1"/>
          <p:nvPr/>
        </p:nvSpPr>
        <p:spPr bwMode="gray">
          <a:xfrm>
            <a:off x="6274030" y="5719762"/>
            <a:ext cx="67197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Guests</a:t>
            </a:r>
            <a:endParaRPr lang="en-US" altLang="zh-CN" sz="1200" dirty="0">
              <a:latin typeface="Huawei Sans" panose="020C0503030203020204" pitchFamily="34" charset="0"/>
            </a:endParaRPr>
          </a:p>
        </p:txBody>
      </p:sp>
      <p:sp>
        <p:nvSpPr>
          <p:cNvPr id="52" name="文本框 51"/>
          <p:cNvSpPr txBox="1"/>
          <p:nvPr/>
        </p:nvSpPr>
        <p:spPr bwMode="gray">
          <a:xfrm>
            <a:off x="7339235" y="3930651"/>
            <a:ext cx="1053943" cy="553998"/>
          </a:xfrm>
          <a:prstGeom prst="rect">
            <a:avLst/>
          </a:prstGeom>
          <a:noFill/>
        </p:spPr>
        <p:txBody>
          <a:bodyPr wrap="none" rtlCol="0">
            <a:spAutoFit/>
          </a:bodyPr>
          <a:lstStyle/>
          <a:p>
            <a:pPr fontAlgn="ctr">
              <a:lnSpc>
                <a:spcPct val="125000"/>
              </a:lnSpc>
            </a:pPr>
            <a:r>
              <a:rPr lang="en-US" sz="1200" dirty="0" smtClean="0">
                <a:latin typeface="Huawei Sans" panose="020C0503030203020204" pitchFamily="34" charset="0"/>
              </a:rPr>
              <a:t>HTTP server</a:t>
            </a:r>
            <a:endParaRPr lang="en-US" altLang="zh-CN" sz="1200" dirty="0" smtClean="0">
              <a:latin typeface="Huawei Sans" panose="020C0503030203020204" pitchFamily="34" charset="0"/>
            </a:endParaRPr>
          </a:p>
          <a:p>
            <a:pPr fontAlgn="ctr">
              <a:lnSpc>
                <a:spcPct val="125000"/>
              </a:lnSpc>
            </a:pPr>
            <a:r>
              <a:rPr lang="en-US" sz="1200" dirty="0" smtClean="0">
                <a:latin typeface="Huawei Sans" panose="020C0503030203020204" pitchFamily="34" charset="0"/>
              </a:rPr>
              <a:t>DNS server</a:t>
            </a:r>
            <a:endParaRPr lang="en-US" altLang="zh-CN" sz="1200" dirty="0">
              <a:latin typeface="Huawei Sans" panose="020C0503030203020204" pitchFamily="34" charset="0"/>
            </a:endParaRPr>
          </a:p>
        </p:txBody>
      </p:sp>
      <p:graphicFrame>
        <p:nvGraphicFramePr>
          <p:cNvPr id="54" name="Table 68"/>
          <p:cNvGraphicFramePr>
            <a:graphicFrameLocks noGrp="1"/>
          </p:cNvGraphicFramePr>
          <p:nvPr>
            <p:extLst/>
          </p:nvPr>
        </p:nvGraphicFramePr>
        <p:xfrm>
          <a:off x="8148320" y="5219733"/>
          <a:ext cx="3222121" cy="764640"/>
        </p:xfrm>
        <a:graphic>
          <a:graphicData uri="http://schemas.openxmlformats.org/drawingml/2006/table">
            <a:tbl>
              <a:tblPr firstRow="1" bandRow="1">
                <a:tableStyleId>{5940675A-B579-460E-94D1-54222C63F5DA}</a:tableStyleId>
              </a:tblPr>
              <a:tblGrid>
                <a:gridCol w="1237651"/>
                <a:gridCol w="1076843"/>
                <a:gridCol w="907627"/>
              </a:tblGrid>
              <a:tr h="0">
                <a:tc>
                  <a:txBody>
                    <a:bodyPr/>
                    <a:lstStyle/>
                    <a:p>
                      <a:pPr algn="ctr" fontAlgn="ctr"/>
                      <a:r>
                        <a:rPr lang="en-US" sz="1200" b="1" dirty="0" smtClean="0">
                          <a:solidFill>
                            <a:schemeClr val="tx1"/>
                          </a:solidFill>
                          <a:latin typeface="Huawei Sans" panose="020C0503030203020204" pitchFamily="34" charset="0"/>
                        </a:rPr>
                        <a:t>Group Type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Group Name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Group ID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r>
                        <a:rPr lang="en-US" sz="1200" dirty="0" smtClean="0">
                          <a:solidFill>
                            <a:schemeClr val="tx1"/>
                          </a:solidFill>
                          <a:latin typeface="Huawei Sans" panose="020C0503030203020204" pitchFamily="34" charset="0"/>
                        </a:rPr>
                        <a:t>Resource group</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DNS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r>
                        <a:rPr lang="en-US" sz="1200" dirty="0" smtClean="0">
                          <a:solidFill>
                            <a:schemeClr val="tx1"/>
                          </a:solidFill>
                          <a:latin typeface="Huawei Sans" panose="020C0503030203020204" pitchFamily="34" charset="0"/>
                        </a:rPr>
                        <a:t>Resource group</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HTTP</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55" name="文本框 54"/>
          <p:cNvSpPr txBox="1"/>
          <p:nvPr/>
        </p:nvSpPr>
        <p:spPr bwMode="gray">
          <a:xfrm>
            <a:off x="8027619" y="4911956"/>
            <a:ext cx="1657826"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Resource groups:</a:t>
            </a:r>
            <a:endParaRPr lang="en-US" altLang="zh-CN" sz="1400" b="1" dirty="0">
              <a:latin typeface="Huawei Sans" panose="020C0503030203020204" pitchFamily="34" charset="0"/>
            </a:endParaRPr>
          </a:p>
        </p:txBody>
      </p:sp>
      <p:pic>
        <p:nvPicPr>
          <p:cNvPr id="56" name="图片 55" descr="日志告警服务器-蓝.png"/>
          <p:cNvPicPr>
            <a:picLocks noChangeAspect="1"/>
          </p:cNvPicPr>
          <p:nvPr/>
        </p:nvPicPr>
        <p:blipFill>
          <a:blip r:embed="rId6" cstate="print"/>
          <a:stretch>
            <a:fillRect/>
          </a:stretch>
        </p:blipFill>
        <p:spPr bwMode="gray">
          <a:xfrm>
            <a:off x="6712176" y="5456449"/>
            <a:ext cx="429640" cy="268277"/>
          </a:xfrm>
          <a:prstGeom prst="rect">
            <a:avLst/>
          </a:prstGeom>
        </p:spPr>
      </p:pic>
      <p:sp>
        <p:nvSpPr>
          <p:cNvPr id="11" name="任意多边形 10"/>
          <p:cNvSpPr/>
          <p:nvPr/>
        </p:nvSpPr>
        <p:spPr>
          <a:xfrm>
            <a:off x="6370443" y="4121218"/>
            <a:ext cx="970961" cy="1244338"/>
          </a:xfrm>
          <a:custGeom>
            <a:avLst/>
            <a:gdLst>
              <a:gd name="connsiteX0" fmla="*/ 0 w 970961"/>
              <a:gd name="connsiteY0" fmla="*/ 1244338 h 1244338"/>
              <a:gd name="connsiteX1" fmla="*/ 273378 w 970961"/>
              <a:gd name="connsiteY1" fmla="*/ 358218 h 1244338"/>
              <a:gd name="connsiteX2" fmla="*/ 970961 w 970961"/>
              <a:gd name="connsiteY2" fmla="*/ 0 h 1244338"/>
            </a:gdLst>
            <a:ahLst/>
            <a:cxnLst>
              <a:cxn ang="0">
                <a:pos x="connsiteX0" y="connsiteY0"/>
              </a:cxn>
              <a:cxn ang="0">
                <a:pos x="connsiteX1" y="connsiteY1"/>
              </a:cxn>
              <a:cxn ang="0">
                <a:pos x="connsiteX2" y="connsiteY2"/>
              </a:cxn>
            </a:cxnLst>
            <a:rect l="l" t="t" r="r" b="b"/>
            <a:pathLst>
              <a:path w="970961" h="1244338">
                <a:moveTo>
                  <a:pt x="0" y="1244338"/>
                </a:moveTo>
                <a:cubicBezTo>
                  <a:pt x="55775" y="904973"/>
                  <a:pt x="111551" y="565608"/>
                  <a:pt x="273378" y="358218"/>
                </a:cubicBezTo>
                <a:cubicBezTo>
                  <a:pt x="435205" y="150828"/>
                  <a:pt x="703083" y="75414"/>
                  <a:pt x="970961" y="0"/>
                </a:cubicBezTo>
              </a:path>
            </a:pathLst>
          </a:custGeom>
          <a:noFill/>
          <a:ln w="19050" algn="ctr">
            <a:solidFill>
              <a:srgbClr val="30B5C5"/>
            </a:solidFill>
            <a:prstDash val="solid"/>
            <a:round/>
            <a:headEnd type="none" w="med" len="med"/>
            <a:tailEnd type="triangle" w="med" len="med"/>
          </a:ln>
        </p:spPr>
        <p:txBody>
          <a:bodyPr rtlCol="0" anchor="ctr"/>
          <a:lstStyle/>
          <a:p>
            <a:pPr algn="ctr" fontAlgn="ctr"/>
            <a:endParaRPr lang="en-US" altLang="zh-CN" dirty="0">
              <a:solidFill>
                <a:schemeClr val="tx1"/>
              </a:solidFill>
              <a:latin typeface="Huawei Sans" panose="020C0503030203020204" pitchFamily="34" charset="0"/>
            </a:endParaRPr>
          </a:p>
        </p:txBody>
      </p:sp>
      <p:sp>
        <p:nvSpPr>
          <p:cNvPr id="58" name="任意多边形 57"/>
          <p:cNvSpPr/>
          <p:nvPr/>
        </p:nvSpPr>
        <p:spPr>
          <a:xfrm>
            <a:off x="6712298" y="4319180"/>
            <a:ext cx="657387" cy="1046376"/>
          </a:xfrm>
          <a:custGeom>
            <a:avLst/>
            <a:gdLst>
              <a:gd name="connsiteX0" fmla="*/ 16364 w 657387"/>
              <a:gd name="connsiteY0" fmla="*/ 999242 h 999242"/>
              <a:gd name="connsiteX1" fmla="*/ 82352 w 657387"/>
              <a:gd name="connsiteY1" fmla="*/ 245097 h 999242"/>
              <a:gd name="connsiteX2" fmla="*/ 657387 w 657387"/>
              <a:gd name="connsiteY2" fmla="*/ 0 h 999242"/>
            </a:gdLst>
            <a:ahLst/>
            <a:cxnLst>
              <a:cxn ang="0">
                <a:pos x="connsiteX0" y="connsiteY0"/>
              </a:cxn>
              <a:cxn ang="0">
                <a:pos x="connsiteX1" y="connsiteY1"/>
              </a:cxn>
              <a:cxn ang="0">
                <a:pos x="connsiteX2" y="connsiteY2"/>
              </a:cxn>
            </a:cxnLst>
            <a:rect l="l" t="t" r="r" b="b"/>
            <a:pathLst>
              <a:path w="657387" h="999242">
                <a:moveTo>
                  <a:pt x="16364" y="999242"/>
                </a:moveTo>
                <a:cubicBezTo>
                  <a:pt x="-4061" y="705439"/>
                  <a:pt x="-24485" y="411637"/>
                  <a:pt x="82352" y="245097"/>
                </a:cubicBezTo>
                <a:cubicBezTo>
                  <a:pt x="189189" y="78557"/>
                  <a:pt x="423288" y="39278"/>
                  <a:pt x="657387" y="0"/>
                </a:cubicBezTo>
              </a:path>
            </a:pathLst>
          </a:custGeom>
          <a:noFill/>
          <a:ln w="19050" algn="ctr">
            <a:solidFill>
              <a:srgbClr val="E28189"/>
            </a:solidFill>
            <a:prstDash val="dash"/>
            <a:round/>
            <a:headEnd type="none" w="med" len="med"/>
            <a:tailEnd type="triangle" w="med" len="med"/>
          </a:ln>
        </p:spPr>
        <p:txBody>
          <a:bodyPr rtlCol="0" anchor="ctr"/>
          <a:lstStyle/>
          <a:p>
            <a:pPr algn="ctr" fontAlgn="ctr"/>
            <a:endParaRPr lang="en-US" altLang="zh-CN" dirty="0">
              <a:solidFill>
                <a:schemeClr val="tx1"/>
              </a:solidFill>
              <a:latin typeface="Huawei Sans" panose="020C0503030203020204" pitchFamily="34" charset="0"/>
            </a:endParaRPr>
          </a:p>
        </p:txBody>
      </p:sp>
      <p:grpSp>
        <p:nvGrpSpPr>
          <p:cNvPr id="43" name="组合 42"/>
          <p:cNvGrpSpPr>
            <a:grpSpLocks noChangeAspect="1"/>
          </p:cNvGrpSpPr>
          <p:nvPr/>
        </p:nvGrpSpPr>
        <p:grpSpPr bwMode="gray">
          <a:xfrm>
            <a:off x="6574997" y="4297344"/>
            <a:ext cx="217128" cy="217128"/>
            <a:chOff x="10441953" y="5633214"/>
            <a:chExt cx="264000" cy="264000"/>
          </a:xfrm>
          <a:solidFill>
            <a:srgbClr val="30B5C5"/>
          </a:solidFill>
        </p:grpSpPr>
        <p:sp>
          <p:nvSpPr>
            <p:cNvPr id="44" name="椭圆 43"/>
            <p:cNvSpPr>
              <a:spLocks noChangeAspect="1"/>
            </p:cNvSpPr>
            <p:nvPr/>
          </p:nvSpPr>
          <p:spPr bwMode="gray">
            <a:xfrm>
              <a:off x="10441953" y="5633214"/>
              <a:ext cx="264000" cy="264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ndParaRPr>
            </a:p>
          </p:txBody>
        </p:sp>
        <p:sp>
          <p:nvSpPr>
            <p:cNvPr id="45" name="任意多边形 44"/>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grp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ndParaRPr>
            </a:p>
          </p:txBody>
        </p:sp>
      </p:grpSp>
      <p:grpSp>
        <p:nvGrpSpPr>
          <p:cNvPr id="39" name="组合 28"/>
          <p:cNvGrpSpPr/>
          <p:nvPr/>
        </p:nvGrpSpPr>
        <p:grpSpPr bwMode="gray">
          <a:xfrm rot="5059603">
            <a:off x="6741602" y="4474813"/>
            <a:ext cx="233078" cy="233078"/>
            <a:chOff x="5076050" y="3356995"/>
            <a:chExt cx="436267" cy="436268"/>
          </a:xfrm>
        </p:grpSpPr>
        <p:sp>
          <p:nvSpPr>
            <p:cNvPr id="40" name="椭圆 27"/>
            <p:cNvSpPr/>
            <p:nvPr/>
          </p:nvSpPr>
          <p:spPr bwMode="gray">
            <a:xfrm>
              <a:off x="5076064" y="3356998"/>
              <a:ext cx="432047" cy="432047"/>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sp>
          <p:nvSpPr>
            <p:cNvPr id="41" name="禁止符 23"/>
            <p:cNvSpPr/>
            <p:nvPr/>
          </p:nvSpPr>
          <p:spPr bwMode="gray">
            <a:xfrm>
              <a:off x="5076050" y="3356995"/>
              <a:ext cx="436267" cy="436268"/>
            </a:xfrm>
            <a:prstGeom prst="noSmoking">
              <a:avLst>
                <a:gd name="adj" fmla="val 15475"/>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ndParaRPr>
            </a:p>
          </p:txBody>
        </p:sp>
      </p:grpSp>
      <p:sp>
        <p:nvSpPr>
          <p:cNvPr id="61" name="圆角矩形 75"/>
          <p:cNvSpPr/>
          <p:nvPr/>
        </p:nvSpPr>
        <p:spPr bwMode="gray">
          <a:xfrm>
            <a:off x="8418398" y="3222501"/>
            <a:ext cx="2927876" cy="1437043"/>
          </a:xfrm>
          <a:prstGeom prst="wedgeRoundRectCallout">
            <a:avLst>
              <a:gd name="adj1" fmla="val -55092"/>
              <a:gd name="adj2" fmla="val 21785"/>
              <a:gd name="adj3" fmla="val 166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lstStyle/>
          <a:p>
            <a:pPr marL="285750" indent="-285750" fontAlgn="ctr">
              <a:spcAft>
                <a:spcPts val="600"/>
              </a:spcAft>
              <a:buFont typeface="Arial" panose="020B0604020202020204" pitchFamily="34" charset="0"/>
              <a:buChar char="•"/>
            </a:pPr>
            <a:r>
              <a:rPr lang="en-US" sz="1100" dirty="0" smtClean="0">
                <a:solidFill>
                  <a:schemeClr val="tx1"/>
                </a:solidFill>
                <a:latin typeface="Huawei Sans" panose="020C0503030203020204" pitchFamily="34" charset="0"/>
              </a:rPr>
              <a:t>The server with IP address 192.168.1.1 provides both DNS and HTTP services.</a:t>
            </a:r>
            <a:endParaRPr lang="en-US" altLang="zh-CN" sz="11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285750" indent="-285750" fontAlgn="ctr">
              <a:spcAft>
                <a:spcPts val="600"/>
              </a:spcAft>
              <a:buFont typeface="Arial" panose="020B0604020202020204" pitchFamily="34" charset="0"/>
              <a:buChar char="•"/>
            </a:pPr>
            <a:r>
              <a:rPr lang="en-US" sz="1100" dirty="0" smtClean="0">
                <a:solidFill>
                  <a:schemeClr val="tx1"/>
                </a:solidFill>
                <a:latin typeface="Huawei Sans" panose="020C0503030203020204" pitchFamily="34" charset="0"/>
              </a:rPr>
              <a:t>Guests can access only the HTTP service on the campus network.</a:t>
            </a:r>
            <a:endParaRPr lang="en-US" altLang="zh-CN" sz="11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285750" indent="-285750" fontAlgn="ctr">
              <a:spcAft>
                <a:spcPts val="600"/>
              </a:spcAft>
              <a:buFont typeface="Arial" panose="020B0604020202020204" pitchFamily="34" charset="0"/>
              <a:buChar char="•"/>
            </a:pPr>
            <a:r>
              <a:rPr lang="en-US" sz="1100" dirty="0" smtClean="0">
                <a:solidFill>
                  <a:schemeClr val="tx1"/>
                </a:solidFill>
                <a:latin typeface="Huawei Sans" panose="020C0503030203020204" pitchFamily="34" charset="0"/>
              </a:rPr>
              <a:t>Resource groups can be deployed to distinguish the two types of services.</a:t>
            </a:r>
            <a:endParaRPr lang="en-US" altLang="zh-CN" sz="11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27480371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latin typeface="Huawei Sans" panose="020C0503030203020204" pitchFamily="34" charset="0"/>
              </a:rPr>
              <a:t>Basic Concepts in Free Mobility: Policy Control Matrix</a:t>
            </a:r>
            <a:endParaRPr lang="en-US" altLang="zh-CN" dirty="0">
              <a:latin typeface="Huawei Sans" panose="020C0503030203020204" pitchFamily="34" charset="0"/>
            </a:endParaRPr>
          </a:p>
        </p:txBody>
      </p:sp>
      <p:sp>
        <p:nvSpPr>
          <p:cNvPr id="4" name="文本占位符 3"/>
          <p:cNvSpPr>
            <a:spLocks noGrp="1"/>
          </p:cNvSpPr>
          <p:nvPr>
            <p:ph type="body" sz="quarter" idx="10"/>
          </p:nvPr>
        </p:nvSpPr>
        <p:spPr bwMode="gray"/>
        <p:txBody>
          <a:bodyPr/>
          <a:lstStyle/>
          <a:p>
            <a:pPr algn="l">
              <a:lnSpc>
                <a:spcPct val="100000"/>
              </a:lnSpc>
            </a:pPr>
            <a:r>
              <a:rPr lang="en-US" sz="1800" dirty="0" smtClean="0">
                <a:latin typeface="Huawei Sans" panose="020C0503030203020204" pitchFamily="34" charset="0"/>
              </a:rPr>
              <a:t>After security groups are defined, administrators can define inter-group policies on the entire network.</a:t>
            </a:r>
          </a:p>
          <a:p>
            <a:pPr algn="l">
              <a:lnSpc>
                <a:spcPct val="100000"/>
              </a:lnSpc>
            </a:pPr>
            <a:r>
              <a:rPr lang="en-US" sz="1800" dirty="0" smtClean="0">
                <a:latin typeface="Huawei Sans" panose="020C0503030203020204" pitchFamily="34" charset="0"/>
              </a:rPr>
              <a:t>A policy control matrix is used to configure inter-group policies to control access from source groups to destination groups.</a:t>
            </a:r>
            <a:endParaRPr lang="en-US" sz="1800" dirty="0">
              <a:latin typeface="Huawei Sans" panose="020C0503030203020204" pitchFamily="34" charset="0"/>
            </a:endParaRPr>
          </a:p>
        </p:txBody>
      </p:sp>
      <p:graphicFrame>
        <p:nvGraphicFramePr>
          <p:cNvPr id="72" name="Table 77"/>
          <p:cNvGraphicFramePr>
            <a:graphicFrameLocks noGrp="1"/>
          </p:cNvGraphicFramePr>
          <p:nvPr>
            <p:extLst/>
          </p:nvPr>
        </p:nvGraphicFramePr>
        <p:xfrm>
          <a:off x="6119447" y="3022376"/>
          <a:ext cx="4692487" cy="1670622"/>
        </p:xfrm>
        <a:graphic>
          <a:graphicData uri="http://schemas.openxmlformats.org/drawingml/2006/table">
            <a:tbl>
              <a:tblPr firstRow="1" bandRow="1">
                <a:tableStyleId>{5940675A-B579-460E-94D1-54222C63F5DA}</a:tableStyleId>
              </a:tblPr>
              <a:tblGrid>
                <a:gridCol w="1486054"/>
                <a:gridCol w="1068811"/>
                <a:gridCol w="1068811"/>
                <a:gridCol w="1068811"/>
              </a:tblGrid>
              <a:tr h="479598">
                <a:tc>
                  <a:txBody>
                    <a:bodyPr/>
                    <a:lstStyle/>
                    <a:p>
                      <a:pPr algn="l" fontAlgn="ctr"/>
                      <a:endParaRPr lang="en-US" sz="1100" b="1" dirty="0" smtClean="0">
                        <a:solidFill>
                          <a:schemeClr val="tx1"/>
                        </a:solidFill>
                        <a:latin typeface="Huawei Sans" panose="020C0503030203020204" pitchFamily="34" charset="0"/>
                      </a:endParaRPr>
                    </a:p>
                    <a:p>
                      <a:pPr algn="l" fontAlgn="ctr"/>
                      <a:r>
                        <a:rPr lang="en-US" sz="1100" b="1" dirty="0" smtClean="0">
                          <a:solidFill>
                            <a:schemeClr val="tx1"/>
                          </a:solidFill>
                          <a:latin typeface="Huawei Sans" panose="020C0503030203020204" pitchFamily="34" charset="0"/>
                        </a:rPr>
                        <a:t>Source Group</a:t>
                      </a:r>
                      <a:endParaRPr lang="en-US" altLang="zh-CN"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b="1" dirty="0" smtClean="0">
                          <a:solidFill>
                            <a:schemeClr val="tx1"/>
                          </a:solidFill>
                          <a:latin typeface="Huawei Sans" panose="020C0503030203020204" pitchFamily="34" charset="0"/>
                        </a:rPr>
                        <a:t>Sales</a:t>
                      </a:r>
                      <a:endParaRPr lang="en-US" sz="1100" b="1" dirty="0">
                        <a:solidFill>
                          <a:schemeClr val="tx1"/>
                        </a:solidFill>
                        <a:latin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b="1" dirty="0" smtClean="0">
                          <a:solidFill>
                            <a:schemeClr val="tx1"/>
                          </a:solidFill>
                          <a:latin typeface="Huawei Sans" panose="020C0503030203020204" pitchFamily="34" charset="0"/>
                        </a:rPr>
                        <a:t>Guest</a:t>
                      </a:r>
                      <a:endParaRPr lang="en-US" sz="1100" b="1" dirty="0">
                        <a:solidFill>
                          <a:schemeClr val="tx1"/>
                        </a:solidFill>
                        <a:latin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b="1" dirty="0" smtClean="0">
                          <a:solidFill>
                            <a:schemeClr val="tx1"/>
                          </a:solidFill>
                          <a:latin typeface="Huawei Sans" panose="020C0503030203020204" pitchFamily="34" charset="0"/>
                        </a:rPr>
                        <a:t>Server</a:t>
                      </a:r>
                      <a:endParaRPr lang="en-US" sz="11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97008">
                <a:tc>
                  <a:txBody>
                    <a:bodyPr/>
                    <a:lstStyle/>
                    <a:p>
                      <a:pPr algn="ctr" fontAlgn="ctr"/>
                      <a:r>
                        <a:rPr lang="en-US" sz="1100" b="1" dirty="0" smtClean="0">
                          <a:solidFill>
                            <a:schemeClr val="tx1"/>
                          </a:solidFill>
                          <a:latin typeface="Huawei Sans" panose="020C0503030203020204" pitchFamily="34" charset="0"/>
                        </a:rPr>
                        <a:t>Sales</a:t>
                      </a:r>
                      <a:endParaRPr lang="en-US" altLang="zh-CN"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7008">
                <a:tc>
                  <a:txBody>
                    <a:bodyPr/>
                    <a:lstStyle/>
                    <a:p>
                      <a:pPr algn="ctr" fontAlgn="ctr"/>
                      <a:r>
                        <a:rPr lang="en-US" sz="1100" b="1" dirty="0" smtClean="0">
                          <a:solidFill>
                            <a:schemeClr val="tx1"/>
                          </a:solidFill>
                          <a:latin typeface="Huawei Sans" panose="020C0503030203020204" pitchFamily="34" charset="0"/>
                        </a:rPr>
                        <a:t>Guest</a:t>
                      </a:r>
                      <a:endParaRPr lang="en-US" altLang="zh-CN"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7008">
                <a:tc>
                  <a:txBody>
                    <a:bodyPr/>
                    <a:lstStyle/>
                    <a:p>
                      <a:pPr algn="ctr" fontAlgn="ctr"/>
                      <a:r>
                        <a:rPr lang="en-US" sz="1100" b="1" dirty="0" smtClean="0">
                          <a:solidFill>
                            <a:schemeClr val="tx1"/>
                          </a:solidFill>
                          <a:latin typeface="Huawei Sans" panose="020C0503030203020204" pitchFamily="34" charset="0"/>
                        </a:rPr>
                        <a:t>Server</a:t>
                      </a:r>
                      <a:endParaRPr lang="en-US" altLang="zh-CN"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cxnSp>
        <p:nvCxnSpPr>
          <p:cNvPr id="73" name="直接连接符 72"/>
          <p:cNvCxnSpPr/>
          <p:nvPr/>
        </p:nvCxnSpPr>
        <p:spPr bwMode="gray">
          <a:xfrm>
            <a:off x="6119447" y="3030473"/>
            <a:ext cx="1500553" cy="4805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4" name="组合 73"/>
          <p:cNvGrpSpPr>
            <a:grpSpLocks noChangeAspect="1"/>
          </p:cNvGrpSpPr>
          <p:nvPr/>
        </p:nvGrpSpPr>
        <p:grpSpPr bwMode="gray">
          <a:xfrm>
            <a:off x="8014243" y="3595332"/>
            <a:ext cx="243192" cy="243192"/>
            <a:chOff x="10441953" y="5633214"/>
            <a:chExt cx="264000" cy="264000"/>
          </a:xfrm>
        </p:grpSpPr>
        <p:sp>
          <p:nvSpPr>
            <p:cNvPr id="75" name="椭圆 74"/>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任意多边形 75"/>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7" name="组合 76"/>
          <p:cNvGrpSpPr>
            <a:grpSpLocks noChangeAspect="1"/>
          </p:cNvGrpSpPr>
          <p:nvPr/>
        </p:nvGrpSpPr>
        <p:grpSpPr bwMode="gray">
          <a:xfrm>
            <a:off x="10135607" y="3595332"/>
            <a:ext cx="243192" cy="243192"/>
            <a:chOff x="10441953" y="5633214"/>
            <a:chExt cx="264000" cy="264000"/>
          </a:xfrm>
        </p:grpSpPr>
        <p:sp>
          <p:nvSpPr>
            <p:cNvPr id="78" name="椭圆 77"/>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任意多边形 78"/>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0" name="组合 79"/>
          <p:cNvGrpSpPr>
            <a:grpSpLocks noChangeAspect="1"/>
          </p:cNvGrpSpPr>
          <p:nvPr/>
        </p:nvGrpSpPr>
        <p:grpSpPr bwMode="gray">
          <a:xfrm>
            <a:off x="9072577" y="3972922"/>
            <a:ext cx="243192" cy="243192"/>
            <a:chOff x="10441953" y="5633214"/>
            <a:chExt cx="264000" cy="264000"/>
          </a:xfrm>
        </p:grpSpPr>
        <p:sp>
          <p:nvSpPr>
            <p:cNvPr id="81" name="椭圆 80"/>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6" name="组合 85"/>
          <p:cNvGrpSpPr>
            <a:grpSpLocks noChangeAspect="1"/>
          </p:cNvGrpSpPr>
          <p:nvPr/>
        </p:nvGrpSpPr>
        <p:grpSpPr bwMode="gray">
          <a:xfrm>
            <a:off x="8014243" y="4367513"/>
            <a:ext cx="243192" cy="243192"/>
            <a:chOff x="10441953" y="5633214"/>
            <a:chExt cx="264000" cy="264000"/>
          </a:xfrm>
        </p:grpSpPr>
        <p:sp>
          <p:nvSpPr>
            <p:cNvPr id="87" name="椭圆 86"/>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任意多边形 87"/>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9" name="组合 88"/>
          <p:cNvGrpSpPr>
            <a:grpSpLocks noChangeAspect="1"/>
          </p:cNvGrpSpPr>
          <p:nvPr/>
        </p:nvGrpSpPr>
        <p:grpSpPr bwMode="gray">
          <a:xfrm>
            <a:off x="9072577" y="4367513"/>
            <a:ext cx="243192" cy="243192"/>
            <a:chOff x="10441953" y="5633214"/>
            <a:chExt cx="264000" cy="264000"/>
          </a:xfrm>
        </p:grpSpPr>
        <p:sp>
          <p:nvSpPr>
            <p:cNvPr id="90" name="椭圆 89"/>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任意多边形 90"/>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2" name="组合 91"/>
          <p:cNvGrpSpPr>
            <a:grpSpLocks noChangeAspect="1"/>
          </p:cNvGrpSpPr>
          <p:nvPr/>
        </p:nvGrpSpPr>
        <p:grpSpPr bwMode="gray">
          <a:xfrm>
            <a:off x="10135607" y="4367513"/>
            <a:ext cx="243192" cy="243192"/>
            <a:chOff x="10441953" y="5633214"/>
            <a:chExt cx="264000" cy="264000"/>
          </a:xfrm>
        </p:grpSpPr>
        <p:sp>
          <p:nvSpPr>
            <p:cNvPr id="93" name="椭圆 92"/>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任意多边形 93"/>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5" name="组合 28"/>
          <p:cNvGrpSpPr/>
          <p:nvPr/>
        </p:nvGrpSpPr>
        <p:grpSpPr bwMode="gray">
          <a:xfrm>
            <a:off x="9076670" y="3597520"/>
            <a:ext cx="238817" cy="238817"/>
            <a:chOff x="5076056" y="3356992"/>
            <a:chExt cx="436268" cy="436268"/>
          </a:xfrm>
        </p:grpSpPr>
        <p:sp>
          <p:nvSpPr>
            <p:cNvPr id="96"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禁止符 23"/>
            <p:cNvSpPr/>
            <p:nvPr/>
          </p:nvSpPr>
          <p:spPr bwMode="gray">
            <a:xfrm>
              <a:off x="5076056" y="3356992"/>
              <a:ext cx="436268" cy="436268"/>
            </a:xfrm>
            <a:prstGeom prst="noSmoking">
              <a:avLst>
                <a:gd name="adj" fmla="val 1547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8" name="组合 28"/>
          <p:cNvGrpSpPr/>
          <p:nvPr/>
        </p:nvGrpSpPr>
        <p:grpSpPr bwMode="gray">
          <a:xfrm>
            <a:off x="8018618" y="3977297"/>
            <a:ext cx="238817" cy="238817"/>
            <a:chOff x="5076056" y="3356992"/>
            <a:chExt cx="436268" cy="436268"/>
          </a:xfrm>
        </p:grpSpPr>
        <p:sp>
          <p:nvSpPr>
            <p:cNvPr id="99"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禁止符 23"/>
            <p:cNvSpPr/>
            <p:nvPr/>
          </p:nvSpPr>
          <p:spPr bwMode="gray">
            <a:xfrm>
              <a:off x="5076056" y="3356992"/>
              <a:ext cx="436268" cy="436268"/>
            </a:xfrm>
            <a:prstGeom prst="noSmoking">
              <a:avLst>
                <a:gd name="adj" fmla="val 1547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1" name="组合 28"/>
          <p:cNvGrpSpPr/>
          <p:nvPr/>
        </p:nvGrpSpPr>
        <p:grpSpPr bwMode="gray">
          <a:xfrm>
            <a:off x="10135607" y="3977297"/>
            <a:ext cx="238817" cy="238817"/>
            <a:chOff x="5076056" y="3356992"/>
            <a:chExt cx="436268" cy="436268"/>
          </a:xfrm>
        </p:grpSpPr>
        <p:sp>
          <p:nvSpPr>
            <p:cNvPr id="102"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禁止符 23"/>
            <p:cNvSpPr/>
            <p:nvPr/>
          </p:nvSpPr>
          <p:spPr bwMode="gray">
            <a:xfrm>
              <a:off x="5076056" y="3356992"/>
              <a:ext cx="436268" cy="436268"/>
            </a:xfrm>
            <a:prstGeom prst="noSmoking">
              <a:avLst>
                <a:gd name="adj" fmla="val 1547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 name="组合 4"/>
          <p:cNvGrpSpPr/>
          <p:nvPr/>
        </p:nvGrpSpPr>
        <p:grpSpPr>
          <a:xfrm>
            <a:off x="1049822" y="2301546"/>
            <a:ext cx="4216996" cy="3769941"/>
            <a:chOff x="1049109" y="2169557"/>
            <a:chExt cx="4546421" cy="4063075"/>
          </a:xfrm>
        </p:grpSpPr>
        <p:sp>
          <p:nvSpPr>
            <p:cNvPr id="32" name="Freeform 159"/>
            <p:cNvSpPr/>
            <p:nvPr/>
          </p:nvSpPr>
          <p:spPr bwMode="gray">
            <a:xfrm flipH="1">
              <a:off x="1929803" y="3361489"/>
              <a:ext cx="2808994" cy="14683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dirty="0" smtClean="0">
                  <a:solidFill>
                    <a:schemeClr val="bg1">
                      <a:lumMod val="50000"/>
                    </a:schemeClr>
                  </a:solidFill>
                  <a:latin typeface="Huawei Sans" panose="020C0503030203020204" pitchFamily="34" charset="0"/>
                </a:rPr>
                <a:t>Campus network</a:t>
              </a:r>
              <a:endParaRPr lang="en-US" sz="1600" dirty="0">
                <a:solidFill>
                  <a:schemeClr val="bg1">
                    <a:lumMod val="50000"/>
                  </a:schemeClr>
                </a:solidFill>
                <a:latin typeface="Huawei Sans" panose="020C0503030203020204" pitchFamily="34" charset="0"/>
              </a:endParaRPr>
            </a:p>
          </p:txBody>
        </p:sp>
        <p:pic>
          <p:nvPicPr>
            <p:cNvPr id="33" name="图片 72" descr="交换机.png"/>
            <p:cNvPicPr>
              <a:picLocks noChangeAspect="1"/>
            </p:cNvPicPr>
            <p:nvPr/>
          </p:nvPicPr>
          <p:blipFill>
            <a:blip r:embed="rId3" cstate="print"/>
            <a:stretch>
              <a:fillRect/>
            </a:stretch>
          </p:blipFill>
          <p:spPr bwMode="gray">
            <a:xfrm>
              <a:off x="2140050" y="2527071"/>
              <a:ext cx="489285" cy="401651"/>
            </a:xfrm>
            <a:prstGeom prst="rect">
              <a:avLst/>
            </a:prstGeom>
          </p:spPr>
        </p:pic>
        <p:pic>
          <p:nvPicPr>
            <p:cNvPr id="34" name="图片 72" descr="交换机.png"/>
            <p:cNvPicPr>
              <a:picLocks noChangeAspect="1"/>
            </p:cNvPicPr>
            <p:nvPr/>
          </p:nvPicPr>
          <p:blipFill>
            <a:blip r:embed="rId3" cstate="print"/>
            <a:stretch>
              <a:fillRect/>
            </a:stretch>
          </p:blipFill>
          <p:spPr bwMode="gray">
            <a:xfrm>
              <a:off x="3220258" y="2527071"/>
              <a:ext cx="489285" cy="401651"/>
            </a:xfrm>
            <a:prstGeom prst="rect">
              <a:avLst/>
            </a:prstGeom>
          </p:spPr>
        </p:pic>
        <p:pic>
          <p:nvPicPr>
            <p:cNvPr id="35" name="图片 72" descr="交换机.png"/>
            <p:cNvPicPr>
              <a:picLocks noChangeAspect="1"/>
            </p:cNvPicPr>
            <p:nvPr/>
          </p:nvPicPr>
          <p:blipFill>
            <a:blip r:embed="rId3" cstate="print"/>
            <a:stretch>
              <a:fillRect/>
            </a:stretch>
          </p:blipFill>
          <p:spPr bwMode="gray">
            <a:xfrm>
              <a:off x="4302805" y="2527071"/>
              <a:ext cx="489285" cy="401651"/>
            </a:xfrm>
            <a:prstGeom prst="rect">
              <a:avLst/>
            </a:prstGeom>
          </p:spPr>
        </p:pic>
        <p:sp>
          <p:nvSpPr>
            <p:cNvPr id="36" name="文本框 35"/>
            <p:cNvSpPr txBox="1"/>
            <p:nvPr/>
          </p:nvSpPr>
          <p:spPr bwMode="gray">
            <a:xfrm>
              <a:off x="1863458" y="2169557"/>
              <a:ext cx="1042466" cy="315123"/>
            </a:xfrm>
            <a:prstGeom prst="rect">
              <a:avLst/>
            </a:prstGeom>
            <a:noFill/>
          </p:spPr>
          <p:txBody>
            <a:bodyPr wrap="none" rtlCol="0">
              <a:spAutoFit/>
            </a:bodyPr>
            <a:lstStyle/>
            <a:p>
              <a:pPr algn="ctr" fontAlgn="ctr"/>
              <a:r>
                <a:rPr lang="en-US" sz="1300" dirty="0" smtClean="0">
                  <a:latin typeface="Huawei Sans" panose="020C0503030203020204" pitchFamily="34" charset="0"/>
                </a:rPr>
                <a:t>FTP server</a:t>
              </a:r>
              <a:endParaRPr lang="en-US" altLang="zh-CN" sz="1300" dirty="0">
                <a:latin typeface="Huawei Sans" panose="020C0503030203020204" pitchFamily="34" charset="0"/>
              </a:endParaRPr>
            </a:p>
          </p:txBody>
        </p:sp>
        <p:sp>
          <p:nvSpPr>
            <p:cNvPr id="37" name="文本框 36"/>
            <p:cNvSpPr txBox="1"/>
            <p:nvPr/>
          </p:nvSpPr>
          <p:spPr bwMode="gray">
            <a:xfrm>
              <a:off x="2877965" y="2169557"/>
              <a:ext cx="1116781" cy="315123"/>
            </a:xfrm>
            <a:prstGeom prst="rect">
              <a:avLst/>
            </a:prstGeom>
            <a:noFill/>
          </p:spPr>
          <p:txBody>
            <a:bodyPr wrap="none" rtlCol="0">
              <a:spAutoFit/>
            </a:bodyPr>
            <a:lstStyle/>
            <a:p>
              <a:pPr algn="ctr" fontAlgn="ctr"/>
              <a:r>
                <a:rPr lang="en-US" sz="1300" dirty="0" smtClean="0">
                  <a:latin typeface="Huawei Sans" panose="020C0503030203020204" pitchFamily="34" charset="0"/>
                </a:rPr>
                <a:t>Web server</a:t>
              </a:r>
              <a:endParaRPr lang="en-US" altLang="zh-CN" sz="1300" dirty="0">
                <a:latin typeface="Huawei Sans" panose="020C0503030203020204" pitchFamily="34" charset="0"/>
              </a:endParaRPr>
            </a:p>
          </p:txBody>
        </p:sp>
        <p:sp>
          <p:nvSpPr>
            <p:cNvPr id="38" name="文本框 37"/>
            <p:cNvSpPr txBox="1"/>
            <p:nvPr/>
          </p:nvSpPr>
          <p:spPr bwMode="gray">
            <a:xfrm>
              <a:off x="3949310" y="2169557"/>
              <a:ext cx="1196279" cy="315123"/>
            </a:xfrm>
            <a:prstGeom prst="rect">
              <a:avLst/>
            </a:prstGeom>
            <a:noFill/>
          </p:spPr>
          <p:txBody>
            <a:bodyPr wrap="none" rtlCol="0">
              <a:spAutoFit/>
            </a:bodyPr>
            <a:lstStyle/>
            <a:p>
              <a:pPr algn="ctr" fontAlgn="ctr"/>
              <a:r>
                <a:rPr lang="en-US" sz="1300" dirty="0" smtClean="0">
                  <a:latin typeface="Huawei Sans" panose="020C0503030203020204" pitchFamily="34" charset="0"/>
                </a:rPr>
                <a:t>Email server</a:t>
              </a:r>
              <a:endParaRPr lang="en-US" sz="1300" dirty="0">
                <a:latin typeface="Huawei Sans" panose="020C0503030203020204" pitchFamily="34" charset="0"/>
              </a:endParaRPr>
            </a:p>
          </p:txBody>
        </p:sp>
        <p:pic>
          <p:nvPicPr>
            <p:cNvPr id="39" name="图片 76" descr="接入交换机.png"/>
            <p:cNvPicPr>
              <a:picLocks noChangeAspect="1"/>
            </p:cNvPicPr>
            <p:nvPr/>
          </p:nvPicPr>
          <p:blipFill>
            <a:blip r:embed="rId4" cstate="print"/>
            <a:stretch>
              <a:fillRect/>
            </a:stretch>
          </p:blipFill>
          <p:spPr bwMode="gray">
            <a:xfrm>
              <a:off x="2079703" y="4726296"/>
              <a:ext cx="490909" cy="401653"/>
            </a:xfrm>
            <a:prstGeom prst="rect">
              <a:avLst/>
            </a:prstGeom>
          </p:spPr>
        </p:pic>
        <p:pic>
          <p:nvPicPr>
            <p:cNvPr id="40" name="图片 105" descr="AP.png"/>
            <p:cNvPicPr>
              <a:picLocks noChangeAspect="1"/>
            </p:cNvPicPr>
            <p:nvPr/>
          </p:nvPicPr>
          <p:blipFill>
            <a:blip r:embed="rId5" cstate="print"/>
            <a:stretch>
              <a:fillRect/>
            </a:stretch>
          </p:blipFill>
          <p:spPr bwMode="gray">
            <a:xfrm>
              <a:off x="4233545" y="4726295"/>
              <a:ext cx="490909" cy="401653"/>
            </a:xfrm>
            <a:prstGeom prst="rect">
              <a:avLst/>
            </a:prstGeom>
          </p:spPr>
        </p:pic>
        <p:grpSp>
          <p:nvGrpSpPr>
            <p:cNvPr id="41" name="组合 758"/>
            <p:cNvGrpSpPr/>
            <p:nvPr/>
          </p:nvGrpSpPr>
          <p:grpSpPr bwMode="gray">
            <a:xfrm flipV="1">
              <a:off x="4360892" y="5194140"/>
              <a:ext cx="236214" cy="200032"/>
              <a:chOff x="7440613" y="4868863"/>
              <a:chExt cx="1019175" cy="828675"/>
            </a:xfrm>
            <a:solidFill>
              <a:schemeClr val="bg1">
                <a:lumMod val="50000"/>
              </a:schemeClr>
            </a:solidFill>
          </p:grpSpPr>
          <p:sp>
            <p:nvSpPr>
              <p:cNvPr id="4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4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pic>
          <p:nvPicPr>
            <p:cNvPr id="44" name="图片 43" descr="日志告警服务器-蓝.png"/>
            <p:cNvPicPr>
              <a:picLocks noChangeAspect="1"/>
            </p:cNvPicPr>
            <p:nvPr/>
          </p:nvPicPr>
          <p:blipFill>
            <a:blip r:embed="rId6" cstate="print"/>
            <a:stretch>
              <a:fillRect/>
            </a:stretch>
          </p:blipFill>
          <p:spPr bwMode="gray">
            <a:xfrm>
              <a:off x="1791002" y="5625907"/>
              <a:ext cx="445956" cy="278465"/>
            </a:xfrm>
            <a:prstGeom prst="rect">
              <a:avLst/>
            </a:prstGeom>
          </p:spPr>
        </p:pic>
        <p:pic>
          <p:nvPicPr>
            <p:cNvPr id="45" name="图片 11" descr="开放网络-蓝.png"/>
            <p:cNvPicPr>
              <a:picLocks noChangeAspect="1"/>
            </p:cNvPicPr>
            <p:nvPr/>
          </p:nvPicPr>
          <p:blipFill>
            <a:blip r:embed="rId7" cstate="print"/>
            <a:stretch>
              <a:fillRect/>
            </a:stretch>
          </p:blipFill>
          <p:spPr bwMode="gray">
            <a:xfrm>
              <a:off x="2348174" y="5593494"/>
              <a:ext cx="445956" cy="343290"/>
            </a:xfrm>
            <a:prstGeom prst="rect">
              <a:avLst/>
            </a:prstGeom>
          </p:spPr>
        </p:pic>
        <p:pic>
          <p:nvPicPr>
            <p:cNvPr id="46" name="图片 47" descr="打印机.png"/>
            <p:cNvPicPr>
              <a:picLocks noChangeAspect="1"/>
            </p:cNvPicPr>
            <p:nvPr/>
          </p:nvPicPr>
          <p:blipFill>
            <a:blip r:embed="rId8" cstate="print"/>
            <a:stretch>
              <a:fillRect/>
            </a:stretch>
          </p:blipFill>
          <p:spPr bwMode="gray">
            <a:xfrm>
              <a:off x="1275435" y="5604207"/>
              <a:ext cx="404351" cy="321864"/>
            </a:xfrm>
            <a:prstGeom prst="rect">
              <a:avLst/>
            </a:prstGeom>
          </p:spPr>
        </p:pic>
        <p:pic>
          <p:nvPicPr>
            <p:cNvPr id="47" name="图片 42" descr="IP电话.png"/>
            <p:cNvPicPr>
              <a:picLocks noChangeAspect="1"/>
            </p:cNvPicPr>
            <p:nvPr/>
          </p:nvPicPr>
          <p:blipFill>
            <a:blip r:embed="rId9" cstate="print"/>
            <a:stretch>
              <a:fillRect/>
            </a:stretch>
          </p:blipFill>
          <p:spPr bwMode="gray">
            <a:xfrm>
              <a:off x="2905345" y="5592941"/>
              <a:ext cx="368791" cy="346698"/>
            </a:xfrm>
            <a:prstGeom prst="rect">
              <a:avLst/>
            </a:prstGeom>
          </p:spPr>
        </p:pic>
        <p:pic>
          <p:nvPicPr>
            <p:cNvPr id="48" name="图片 158" descr="SAN网络-蓝.png"/>
            <p:cNvPicPr>
              <a:picLocks noChangeAspect="1"/>
            </p:cNvPicPr>
            <p:nvPr/>
          </p:nvPicPr>
          <p:blipFill>
            <a:blip r:embed="rId10" cstate="print"/>
            <a:stretch>
              <a:fillRect/>
            </a:stretch>
          </p:blipFill>
          <p:spPr bwMode="gray">
            <a:xfrm>
              <a:off x="4397445" y="5567058"/>
              <a:ext cx="243218" cy="398465"/>
            </a:xfrm>
            <a:prstGeom prst="rect">
              <a:avLst/>
            </a:prstGeom>
          </p:spPr>
        </p:pic>
        <p:pic>
          <p:nvPicPr>
            <p:cNvPr id="49" name="图片 157" descr="故障链路.png"/>
            <p:cNvPicPr>
              <a:picLocks noChangeAspect="1"/>
            </p:cNvPicPr>
            <p:nvPr/>
          </p:nvPicPr>
          <p:blipFill>
            <a:blip r:embed="rId11" cstate="print"/>
            <a:stretch>
              <a:fillRect/>
            </a:stretch>
          </p:blipFill>
          <p:spPr bwMode="gray">
            <a:xfrm>
              <a:off x="3846206" y="5599899"/>
              <a:ext cx="446281" cy="332783"/>
            </a:xfrm>
            <a:prstGeom prst="rect">
              <a:avLst/>
            </a:prstGeom>
          </p:spPr>
        </p:pic>
        <p:pic>
          <p:nvPicPr>
            <p:cNvPr id="50" name="图片 14" descr="日志告警服务器-蓝.png"/>
            <p:cNvPicPr>
              <a:picLocks noChangeAspect="1"/>
            </p:cNvPicPr>
            <p:nvPr/>
          </p:nvPicPr>
          <p:blipFill>
            <a:blip r:embed="rId6" cstate="print"/>
            <a:stretch>
              <a:fillRect/>
            </a:stretch>
          </p:blipFill>
          <p:spPr bwMode="gray">
            <a:xfrm>
              <a:off x="4745621" y="5625907"/>
              <a:ext cx="445956" cy="278465"/>
            </a:xfrm>
            <a:prstGeom prst="rect">
              <a:avLst/>
            </a:prstGeom>
          </p:spPr>
        </p:pic>
        <p:sp>
          <p:nvSpPr>
            <p:cNvPr id="55" name="任意多边形 54"/>
            <p:cNvSpPr/>
            <p:nvPr/>
          </p:nvSpPr>
          <p:spPr bwMode="gray">
            <a:xfrm>
              <a:off x="3395640" y="2949285"/>
              <a:ext cx="1375549" cy="2524236"/>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5099"/>
                <a:gd name="connsiteY0" fmla="*/ 1174755 h 1174755"/>
                <a:gd name="connsiteX1" fmla="*/ 15099 w 15099"/>
                <a:gd name="connsiteY1" fmla="*/ 87837 h 1174755"/>
                <a:gd name="connsiteX0" fmla="*/ 532 w 1610"/>
                <a:gd name="connsiteY0" fmla="*/ 7111280 h 7111280"/>
                <a:gd name="connsiteX1" fmla="*/ 634 w 1610"/>
                <a:gd name="connsiteY1" fmla="*/ 16243 h 7111280"/>
                <a:gd name="connsiteX0" fmla="*/ 22899 w 26347"/>
                <a:gd name="connsiteY0" fmla="*/ 9977 h 9977"/>
                <a:gd name="connsiteX1" fmla="*/ 23533 w 26347"/>
                <a:gd name="connsiteY1" fmla="*/ 0 h 9977"/>
                <a:gd name="connsiteX0" fmla="*/ 14376 w 14617"/>
                <a:gd name="connsiteY0" fmla="*/ 10000 h 10000"/>
                <a:gd name="connsiteX1" fmla="*/ 14617 w 14617"/>
                <a:gd name="connsiteY1" fmla="*/ 0 h 10000"/>
                <a:gd name="connsiteX0" fmla="*/ 16982 w 16982"/>
                <a:gd name="connsiteY0" fmla="*/ 9895 h 9895"/>
                <a:gd name="connsiteX1" fmla="*/ 12980 w 16982"/>
                <a:gd name="connsiteY1" fmla="*/ 0 h 9895"/>
                <a:gd name="connsiteX0" fmla="*/ 10000 w 10000"/>
                <a:gd name="connsiteY0" fmla="*/ 10000 h 10000"/>
                <a:gd name="connsiteX1" fmla="*/ 7643 w 10000"/>
                <a:gd name="connsiteY1" fmla="*/ 0 h 10000"/>
                <a:gd name="connsiteX0" fmla="*/ 19406 w 19406"/>
                <a:gd name="connsiteY0" fmla="*/ 10107 h 10107"/>
                <a:gd name="connsiteX1" fmla="*/ 4765 w 19406"/>
                <a:gd name="connsiteY1" fmla="*/ 0 h 10107"/>
                <a:gd name="connsiteX0" fmla="*/ 14641 w 14641"/>
                <a:gd name="connsiteY0" fmla="*/ 10107 h 10107"/>
                <a:gd name="connsiteX1" fmla="*/ 0 w 14641"/>
                <a:gd name="connsiteY1" fmla="*/ 0 h 10107"/>
                <a:gd name="connsiteX0" fmla="*/ 28590 w 28590"/>
                <a:gd name="connsiteY0" fmla="*/ 9858 h 9858"/>
                <a:gd name="connsiteX1" fmla="*/ 0 w 28590"/>
                <a:gd name="connsiteY1" fmla="*/ 0 h 9858"/>
                <a:gd name="connsiteX0" fmla="*/ 10073 w 10073"/>
                <a:gd name="connsiteY0" fmla="*/ 9604 h 9604"/>
                <a:gd name="connsiteX1" fmla="*/ 0 w 10073"/>
                <a:gd name="connsiteY1" fmla="*/ 0 h 9604"/>
                <a:gd name="connsiteX0" fmla="*/ 10000 w 10000"/>
                <a:gd name="connsiteY0" fmla="*/ 10000 h 10000"/>
                <a:gd name="connsiteX1" fmla="*/ 0 w 10000"/>
                <a:gd name="connsiteY1" fmla="*/ 0 h 10000"/>
                <a:gd name="connsiteX0" fmla="*/ 10000 w 10153"/>
                <a:gd name="connsiteY0" fmla="*/ 10000 h 10000"/>
                <a:gd name="connsiteX1" fmla="*/ 0 w 10153"/>
                <a:gd name="connsiteY1" fmla="*/ 0 h 10000"/>
                <a:gd name="connsiteX0" fmla="*/ 10000 w 10000"/>
                <a:gd name="connsiteY0" fmla="*/ 10000 h 10000"/>
                <a:gd name="connsiteX1" fmla="*/ 0 w 10000"/>
                <a:gd name="connsiteY1" fmla="*/ 0 h 10000"/>
                <a:gd name="connsiteX0" fmla="*/ 10000 w 10183"/>
                <a:gd name="connsiteY0" fmla="*/ 10000 h 10000"/>
                <a:gd name="connsiteX1" fmla="*/ 0 w 10183"/>
                <a:gd name="connsiteY1" fmla="*/ 0 h 10000"/>
                <a:gd name="connsiteX0" fmla="*/ 6530 w 7979"/>
                <a:gd name="connsiteY0" fmla="*/ 9812 h 9812"/>
                <a:gd name="connsiteX1" fmla="*/ 0 w 7979"/>
                <a:gd name="connsiteY1" fmla="*/ 0 h 9812"/>
                <a:gd name="connsiteX0" fmla="*/ 8184 w 13033"/>
                <a:gd name="connsiteY0" fmla="*/ 10000 h 10000"/>
                <a:gd name="connsiteX1" fmla="*/ 0 w 13033"/>
                <a:gd name="connsiteY1" fmla="*/ 0 h 10000"/>
                <a:gd name="connsiteX0" fmla="*/ 9724 w 14038"/>
                <a:gd name="connsiteY0" fmla="*/ 10382 h 10382"/>
                <a:gd name="connsiteX1" fmla="*/ 0 w 14038"/>
                <a:gd name="connsiteY1" fmla="*/ 0 h 10382"/>
                <a:gd name="connsiteX0" fmla="*/ 9724 w 12812"/>
                <a:gd name="connsiteY0" fmla="*/ 10382 h 10382"/>
                <a:gd name="connsiteX1" fmla="*/ 0 w 12812"/>
                <a:gd name="connsiteY1" fmla="*/ 0 h 10382"/>
              </a:gdLst>
              <a:ahLst/>
              <a:cxnLst>
                <a:cxn ang="0">
                  <a:pos x="connsiteX0" y="connsiteY0"/>
                </a:cxn>
                <a:cxn ang="0">
                  <a:pos x="connsiteX1" y="connsiteY1"/>
                </a:cxn>
              </a:cxnLst>
              <a:rect l="l" t="t" r="r" b="b"/>
              <a:pathLst>
                <a:path w="12812" h="10382">
                  <a:moveTo>
                    <a:pt x="9724" y="10382"/>
                  </a:moveTo>
                  <a:cubicBezTo>
                    <a:pt x="14185" y="8894"/>
                    <a:pt x="15914" y="1873"/>
                    <a:pt x="0" y="0"/>
                  </a:cubicBezTo>
                </a:path>
              </a:pathLst>
            </a:custGeom>
            <a:noFill/>
            <a:ln w="19050" algn="ctr">
              <a:solidFill>
                <a:srgbClr val="30B5C5"/>
              </a:solidFill>
              <a:prstDash val="solid"/>
              <a:round/>
              <a:headEnd type="none" w="med" len="med"/>
              <a:tailEnd type="triangle" w="med" len="med"/>
            </a:ln>
          </p:spPr>
          <p:txBody>
            <a:bodyPr rtlCol="0" anchor="ctr"/>
            <a:lstStyle/>
            <a:p>
              <a:pPr algn="ctr" fontAlgn="ctr"/>
              <a:endParaRPr lang="en-US" altLang="zh-CN" dirty="0">
                <a:latin typeface="Huawei Sans" panose="020C0503030203020204" pitchFamily="34" charset="0"/>
              </a:endParaRPr>
            </a:p>
          </p:txBody>
        </p:sp>
        <p:grpSp>
          <p:nvGrpSpPr>
            <p:cNvPr id="56" name="组合 28"/>
            <p:cNvGrpSpPr/>
            <p:nvPr/>
          </p:nvGrpSpPr>
          <p:grpSpPr bwMode="gray">
            <a:xfrm rot="5059603">
              <a:off x="4351658" y="3547368"/>
              <a:ext cx="273362" cy="273362"/>
              <a:chOff x="5076056" y="3356992"/>
              <a:chExt cx="436268" cy="436268"/>
            </a:xfrm>
          </p:grpSpPr>
          <p:sp>
            <p:nvSpPr>
              <p:cNvPr id="57"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sp>
            <p:nvSpPr>
              <p:cNvPr id="58"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ndParaRPr>
              </a:p>
            </p:txBody>
          </p:sp>
        </p:grpSp>
        <p:sp>
          <p:nvSpPr>
            <p:cNvPr id="62" name="任意多边形 61"/>
            <p:cNvSpPr/>
            <p:nvPr/>
          </p:nvSpPr>
          <p:spPr bwMode="gray">
            <a:xfrm flipH="1">
              <a:off x="2279067" y="2936982"/>
              <a:ext cx="437280" cy="2593530"/>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5099"/>
                <a:gd name="connsiteY0" fmla="*/ 1174755 h 1174755"/>
                <a:gd name="connsiteX1" fmla="*/ 15099 w 15099"/>
                <a:gd name="connsiteY1" fmla="*/ 87837 h 1174755"/>
                <a:gd name="connsiteX0" fmla="*/ 532 w 1610"/>
                <a:gd name="connsiteY0" fmla="*/ 7111280 h 7111280"/>
                <a:gd name="connsiteX1" fmla="*/ 634 w 1610"/>
                <a:gd name="connsiteY1" fmla="*/ 16243 h 7111280"/>
                <a:gd name="connsiteX0" fmla="*/ 22899 w 26347"/>
                <a:gd name="connsiteY0" fmla="*/ 9977 h 9977"/>
                <a:gd name="connsiteX1" fmla="*/ 23533 w 26347"/>
                <a:gd name="connsiteY1" fmla="*/ 0 h 9977"/>
                <a:gd name="connsiteX0" fmla="*/ 14376 w 14617"/>
                <a:gd name="connsiteY0" fmla="*/ 10000 h 10000"/>
                <a:gd name="connsiteX1" fmla="*/ 14617 w 14617"/>
                <a:gd name="connsiteY1" fmla="*/ 0 h 10000"/>
                <a:gd name="connsiteX0" fmla="*/ 16982 w 16982"/>
                <a:gd name="connsiteY0" fmla="*/ 9895 h 9895"/>
                <a:gd name="connsiteX1" fmla="*/ 12980 w 16982"/>
                <a:gd name="connsiteY1" fmla="*/ 0 h 9895"/>
                <a:gd name="connsiteX0" fmla="*/ 10000 w 10000"/>
                <a:gd name="connsiteY0" fmla="*/ 10000 h 10000"/>
                <a:gd name="connsiteX1" fmla="*/ 7643 w 10000"/>
                <a:gd name="connsiteY1" fmla="*/ 0 h 10000"/>
                <a:gd name="connsiteX0" fmla="*/ 19406 w 19406"/>
                <a:gd name="connsiteY0" fmla="*/ 10107 h 10107"/>
                <a:gd name="connsiteX1" fmla="*/ 4765 w 19406"/>
                <a:gd name="connsiteY1" fmla="*/ 0 h 10107"/>
                <a:gd name="connsiteX0" fmla="*/ 14641 w 14641"/>
                <a:gd name="connsiteY0" fmla="*/ 10107 h 10107"/>
                <a:gd name="connsiteX1" fmla="*/ 0 w 14641"/>
                <a:gd name="connsiteY1" fmla="*/ 0 h 10107"/>
                <a:gd name="connsiteX0" fmla="*/ 28590 w 28590"/>
                <a:gd name="connsiteY0" fmla="*/ 9858 h 9858"/>
                <a:gd name="connsiteX1" fmla="*/ 0 w 28590"/>
                <a:gd name="connsiteY1" fmla="*/ 0 h 9858"/>
                <a:gd name="connsiteX0" fmla="*/ 10073 w 10073"/>
                <a:gd name="connsiteY0" fmla="*/ 9604 h 9604"/>
                <a:gd name="connsiteX1" fmla="*/ 0 w 10073"/>
                <a:gd name="connsiteY1" fmla="*/ 0 h 9604"/>
                <a:gd name="connsiteX0" fmla="*/ 10000 w 10000"/>
                <a:gd name="connsiteY0" fmla="*/ 10000 h 10000"/>
                <a:gd name="connsiteX1" fmla="*/ 0 w 10000"/>
                <a:gd name="connsiteY1" fmla="*/ 0 h 10000"/>
                <a:gd name="connsiteX0" fmla="*/ 10000 w 10153"/>
                <a:gd name="connsiteY0" fmla="*/ 10000 h 10000"/>
                <a:gd name="connsiteX1" fmla="*/ 0 w 10153"/>
                <a:gd name="connsiteY1" fmla="*/ 0 h 10000"/>
                <a:gd name="connsiteX0" fmla="*/ 10000 w 10000"/>
                <a:gd name="connsiteY0" fmla="*/ 10000 h 10000"/>
                <a:gd name="connsiteX1" fmla="*/ 0 w 10000"/>
                <a:gd name="connsiteY1" fmla="*/ 0 h 10000"/>
                <a:gd name="connsiteX0" fmla="*/ 10000 w 10183"/>
                <a:gd name="connsiteY0" fmla="*/ 10000 h 10000"/>
                <a:gd name="connsiteX1" fmla="*/ 0 w 10183"/>
                <a:gd name="connsiteY1" fmla="*/ 0 h 10000"/>
              </a:gdLst>
              <a:ahLst/>
              <a:cxnLst>
                <a:cxn ang="0">
                  <a:pos x="connsiteX0" y="connsiteY0"/>
                </a:cxn>
                <a:cxn ang="0">
                  <a:pos x="connsiteX1" y="connsiteY1"/>
                </a:cxn>
              </a:cxnLst>
              <a:rect l="l" t="t" r="r" b="b"/>
              <a:pathLst>
                <a:path w="10183" h="10000">
                  <a:moveTo>
                    <a:pt x="10000" y="10000"/>
                  </a:moveTo>
                  <a:cubicBezTo>
                    <a:pt x="9872" y="8428"/>
                    <a:pt x="12698" y="1838"/>
                    <a:pt x="0" y="0"/>
                  </a:cubicBezTo>
                </a:path>
              </a:pathLst>
            </a:custGeom>
            <a:noFill/>
            <a:ln w="19050" algn="ctr">
              <a:solidFill>
                <a:srgbClr val="30B5C5"/>
              </a:solidFill>
              <a:prstDash val="solid"/>
              <a:round/>
              <a:headEnd type="none" w="med" len="med"/>
              <a:tailEnd type="triangle" w="med" len="med"/>
            </a:ln>
          </p:spPr>
          <p:txBody>
            <a:bodyPr rtlCol="0" anchor="ctr"/>
            <a:lstStyle/>
            <a:p>
              <a:pPr algn="ctr" fontAlgn="ctr"/>
              <a:endParaRPr lang="en-US" altLang="zh-CN" dirty="0">
                <a:latin typeface="Huawei Sans" panose="020C0503030203020204" pitchFamily="34" charset="0"/>
              </a:endParaRPr>
            </a:p>
          </p:txBody>
        </p:sp>
        <p:grpSp>
          <p:nvGrpSpPr>
            <p:cNvPr id="67" name="组合 66"/>
            <p:cNvGrpSpPr>
              <a:grpSpLocks noChangeAspect="1"/>
            </p:cNvGrpSpPr>
            <p:nvPr/>
          </p:nvGrpSpPr>
          <p:grpSpPr bwMode="gray">
            <a:xfrm>
              <a:off x="2235752" y="3562453"/>
              <a:ext cx="243192" cy="243192"/>
              <a:chOff x="10441953" y="5633214"/>
              <a:chExt cx="264000" cy="264000"/>
            </a:xfrm>
            <a:solidFill>
              <a:srgbClr val="30B5C5"/>
            </a:solidFill>
          </p:grpSpPr>
          <p:sp>
            <p:nvSpPr>
              <p:cNvPr id="68" name="椭圆 67"/>
              <p:cNvSpPr>
                <a:spLocks noChangeAspect="1"/>
              </p:cNvSpPr>
              <p:nvPr/>
            </p:nvSpPr>
            <p:spPr bwMode="gray">
              <a:xfrm>
                <a:off x="10441953" y="5633214"/>
                <a:ext cx="264000" cy="264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ndParaRPr>
              </a:p>
            </p:txBody>
          </p:sp>
          <p:sp>
            <p:nvSpPr>
              <p:cNvPr id="69" name="任意多边形 68"/>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grp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ndParaRPr>
              </a:p>
            </p:txBody>
          </p:sp>
        </p:grpSp>
        <p:sp>
          <p:nvSpPr>
            <p:cNvPr id="70" name="文本框 69"/>
            <p:cNvSpPr txBox="1"/>
            <p:nvPr/>
          </p:nvSpPr>
          <p:spPr bwMode="gray">
            <a:xfrm>
              <a:off x="3479834" y="5917509"/>
              <a:ext cx="2115696" cy="315123"/>
            </a:xfrm>
            <a:prstGeom prst="rect">
              <a:avLst/>
            </a:prstGeom>
            <a:noFill/>
          </p:spPr>
          <p:txBody>
            <a:bodyPr wrap="none" rtlCol="0">
              <a:spAutoFit/>
            </a:bodyPr>
            <a:lstStyle/>
            <a:p>
              <a:pPr algn="ctr" fontAlgn="ctr"/>
              <a:r>
                <a:rPr lang="en-US" sz="1300" dirty="0" smtClean="0">
                  <a:latin typeface="Huawei Sans" panose="020C0503030203020204" pitchFamily="34" charset="0"/>
                </a:rPr>
                <a:t>Guests (security group)</a:t>
              </a:r>
              <a:endParaRPr lang="en-US" altLang="zh-CN" sz="1300" dirty="0">
                <a:latin typeface="Huawei Sans" panose="020C0503030203020204" pitchFamily="34" charset="0"/>
              </a:endParaRPr>
            </a:p>
          </p:txBody>
        </p:sp>
        <p:sp>
          <p:nvSpPr>
            <p:cNvPr id="71" name="文本框 70"/>
            <p:cNvSpPr txBox="1"/>
            <p:nvPr/>
          </p:nvSpPr>
          <p:spPr bwMode="gray">
            <a:xfrm>
              <a:off x="1049109" y="5917509"/>
              <a:ext cx="2461341" cy="315123"/>
            </a:xfrm>
            <a:prstGeom prst="rect">
              <a:avLst/>
            </a:prstGeom>
            <a:noFill/>
          </p:spPr>
          <p:txBody>
            <a:bodyPr wrap="none" rtlCol="0">
              <a:spAutoFit/>
            </a:bodyPr>
            <a:lstStyle/>
            <a:p>
              <a:pPr algn="ctr" fontAlgn="ctr"/>
              <a:r>
                <a:rPr lang="en-US" sz="1300" dirty="0" smtClean="0">
                  <a:latin typeface="Huawei Sans" panose="020C0503030203020204" pitchFamily="34" charset="0"/>
                </a:rPr>
                <a:t>Sales users (security group)</a:t>
              </a:r>
              <a:endParaRPr lang="en-US" altLang="zh-CN" sz="1300" dirty="0">
                <a:latin typeface="Huawei Sans" panose="020C0503030203020204" pitchFamily="34" charset="0"/>
              </a:endParaRPr>
            </a:p>
          </p:txBody>
        </p:sp>
        <p:sp>
          <p:nvSpPr>
            <p:cNvPr id="3" name="任意多边形 2"/>
            <p:cNvSpPr/>
            <p:nvPr/>
          </p:nvSpPr>
          <p:spPr bwMode="gray">
            <a:xfrm>
              <a:off x="2348778" y="4300810"/>
              <a:ext cx="1870199" cy="1172711"/>
            </a:xfrm>
            <a:custGeom>
              <a:avLst/>
              <a:gdLst>
                <a:gd name="connsiteX0" fmla="*/ 59571 w 1870199"/>
                <a:gd name="connsiteY0" fmla="*/ 1159832 h 1172711"/>
                <a:gd name="connsiteX1" fmla="*/ 123966 w 1870199"/>
                <a:gd name="connsiteY1" fmla="*/ 464373 h 1172711"/>
                <a:gd name="connsiteX2" fmla="*/ 1167154 w 1870199"/>
                <a:gd name="connsiteY2" fmla="*/ 734 h 1172711"/>
                <a:gd name="connsiteX3" fmla="*/ 1836856 w 1870199"/>
                <a:gd name="connsiteY3" fmla="*/ 567404 h 1172711"/>
                <a:gd name="connsiteX4" fmla="*/ 1708067 w 1870199"/>
                <a:gd name="connsiteY4" fmla="*/ 1172711 h 1172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0199" h="1172711">
                  <a:moveTo>
                    <a:pt x="59571" y="1159832"/>
                  </a:moveTo>
                  <a:cubicBezTo>
                    <a:pt x="-530" y="908694"/>
                    <a:pt x="-60631" y="657556"/>
                    <a:pt x="123966" y="464373"/>
                  </a:cubicBezTo>
                  <a:cubicBezTo>
                    <a:pt x="308563" y="271190"/>
                    <a:pt x="881672" y="-16438"/>
                    <a:pt x="1167154" y="734"/>
                  </a:cubicBezTo>
                  <a:cubicBezTo>
                    <a:pt x="1452636" y="17906"/>
                    <a:pt x="1746704" y="372074"/>
                    <a:pt x="1836856" y="567404"/>
                  </a:cubicBezTo>
                  <a:cubicBezTo>
                    <a:pt x="1927008" y="762733"/>
                    <a:pt x="1817537" y="967722"/>
                    <a:pt x="1708067" y="1172711"/>
                  </a:cubicBezTo>
                </a:path>
              </a:pathLst>
            </a:custGeom>
            <a:noFill/>
            <a:ln w="19050" algn="ctr">
              <a:solidFill>
                <a:srgbClr val="30B5C5"/>
              </a:solidFill>
              <a:prstDash val="solid"/>
              <a:round/>
              <a:headEnd type="triangle" w="med" len="med"/>
              <a:tailEnd type="triangle" w="med" len="med"/>
            </a:ln>
          </p:spPr>
          <p:txBody>
            <a:bodyPr rtlCol="0" anchor="ctr"/>
            <a:lstStyle/>
            <a:p>
              <a:pPr algn="ctr" fontAlgn="ctr"/>
              <a:endParaRPr lang="en-US" altLang="zh-CN" dirty="0">
                <a:solidFill>
                  <a:schemeClr val="tx1"/>
                </a:solidFill>
                <a:latin typeface="Huawei Sans" panose="020C0503030203020204" pitchFamily="34" charset="0"/>
              </a:endParaRPr>
            </a:p>
          </p:txBody>
        </p:sp>
        <p:grpSp>
          <p:nvGrpSpPr>
            <p:cNvPr id="104" name="组合 28"/>
            <p:cNvGrpSpPr/>
            <p:nvPr/>
          </p:nvGrpSpPr>
          <p:grpSpPr bwMode="gray">
            <a:xfrm rot="5059603">
              <a:off x="3231206" y="4269260"/>
              <a:ext cx="273362" cy="273362"/>
              <a:chOff x="5076056" y="3356992"/>
              <a:chExt cx="436268" cy="436268"/>
            </a:xfrm>
          </p:grpSpPr>
          <p:sp>
            <p:nvSpPr>
              <p:cNvPr id="105"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sp>
            <p:nvSpPr>
              <p:cNvPr id="106"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ndParaRPr>
              </a:p>
            </p:txBody>
          </p:sp>
        </p:grpSp>
      </p:grpSp>
      <p:sp>
        <p:nvSpPr>
          <p:cNvPr id="66" name="文本框 65"/>
          <p:cNvSpPr txBox="1"/>
          <p:nvPr/>
        </p:nvSpPr>
        <p:spPr bwMode="gray">
          <a:xfrm>
            <a:off x="6023858" y="2633471"/>
            <a:ext cx="2117887" cy="338554"/>
          </a:xfrm>
          <a:prstGeom prst="rect">
            <a:avLst/>
          </a:prstGeom>
          <a:noFill/>
        </p:spPr>
        <p:txBody>
          <a:bodyPr wrap="none" rtlCol="0">
            <a:spAutoFit/>
          </a:bodyPr>
          <a:lstStyle/>
          <a:p>
            <a:pPr algn="ctr" fontAlgn="ctr"/>
            <a:r>
              <a:rPr lang="en-US" sz="1600" dirty="0" smtClean="0">
                <a:latin typeface="Huawei Sans" panose="020C0503030203020204" pitchFamily="34" charset="0"/>
              </a:rPr>
              <a:t>Policy control matrix</a:t>
            </a:r>
            <a:endParaRPr lang="en-US" altLang="zh-CN" sz="1600" b="1" dirty="0">
              <a:latin typeface="Huawei Sans" panose="020C0503030203020204" pitchFamily="34" charset="0"/>
            </a:endParaRPr>
          </a:p>
        </p:txBody>
      </p:sp>
      <p:sp>
        <p:nvSpPr>
          <p:cNvPr id="7" name="矩形 6"/>
          <p:cNvSpPr/>
          <p:nvPr/>
        </p:nvSpPr>
        <p:spPr>
          <a:xfrm>
            <a:off x="6367950" y="2978408"/>
            <a:ext cx="1252050" cy="430887"/>
          </a:xfrm>
          <a:prstGeom prst="rect">
            <a:avLst/>
          </a:prstGeom>
        </p:spPr>
        <p:txBody>
          <a:bodyPr wrap="square">
            <a:spAutoFit/>
          </a:bodyPr>
          <a:lstStyle/>
          <a:p>
            <a:pPr algn="r" fontAlgn="ctr"/>
            <a:r>
              <a:rPr lang="en-US" altLang="zh-CN" sz="1100" b="1" dirty="0">
                <a:latin typeface="Huawei Sans" panose="020C0503030203020204" pitchFamily="34" charset="0"/>
              </a:rPr>
              <a:t>Destination Group</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936718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fontScale="90000"/>
          </a:bodyPr>
          <a:lstStyle/>
          <a:p>
            <a:pPr fontAlgn="ctr"/>
            <a:r>
              <a:rPr lang="en-US" dirty="0" smtClean="0">
                <a:latin typeface="Huawei Sans" panose="020C0503030203020204" pitchFamily="34" charset="0"/>
              </a:rPr>
              <a:t>Basic Concepts in Free Mobility: IP-Security Group Entry Subscription</a:t>
            </a:r>
            <a:endParaRPr lang="en-US" altLang="zh-CN" dirty="0">
              <a:latin typeface="Huawei Sans" panose="020C0503030203020204" pitchFamily="34" charset="0"/>
            </a:endParaRPr>
          </a:p>
        </p:txBody>
      </p:sp>
      <p:sp>
        <p:nvSpPr>
          <p:cNvPr id="39" name="圆角矩形 75"/>
          <p:cNvSpPr/>
          <p:nvPr/>
        </p:nvSpPr>
        <p:spPr bwMode="gray">
          <a:xfrm>
            <a:off x="455613" y="1277467"/>
            <a:ext cx="5857324"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IP-security group entry subscription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75"/>
          <p:cNvSpPr/>
          <p:nvPr/>
        </p:nvSpPr>
        <p:spPr bwMode="gray">
          <a:xfrm>
            <a:off x="455613" y="1723760"/>
            <a:ext cx="5857324" cy="200127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285750" indent="-285750" fontAlgn="ctr">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I</a:t>
            </a:r>
            <a:r>
              <a:rPr lang="en-US" altLang="zh-CN" sz="1400" dirty="0" smtClean="0">
                <a:solidFill>
                  <a:schemeClr val="tx1"/>
                </a:solidFill>
                <a:latin typeface="Huawei Sans" panose="020C0503030203020204" pitchFamily="34" charset="0"/>
              </a:rPr>
              <a:t>f </a:t>
            </a:r>
            <a:r>
              <a:rPr lang="en-US" sz="1400" dirty="0" smtClean="0">
                <a:solidFill>
                  <a:schemeClr val="tx1"/>
                </a:solidFill>
                <a:latin typeface="Huawei Sans" panose="020C0503030203020204" pitchFamily="34" charset="0"/>
              </a:rPr>
              <a:t>the authentication point and policy enforcement point are </a:t>
            </a:r>
            <a:r>
              <a:rPr lang="en-US" sz="1400" b="1" dirty="0" smtClean="0">
                <a:solidFill>
                  <a:srgbClr val="C7000B"/>
                </a:solidFill>
                <a:latin typeface="Huawei Sans" panose="020C0503030203020204" pitchFamily="34" charset="0"/>
              </a:rPr>
              <a:t>located on different devices</a:t>
            </a:r>
            <a:r>
              <a:rPr lang="en-US" sz="1400" dirty="0" smtClean="0">
                <a:solidFill>
                  <a:schemeClr val="tx1"/>
                </a:solidFill>
                <a:latin typeface="Huawei Sans" panose="020C0503030203020204" pitchFamily="34" charset="0"/>
              </a:rPr>
              <a:t>, the IP-security group entries of authenticated users need to be pushed to the specified policy enforcement point.</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285750" indent="-285750" fontAlgn="ctr">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An administrator can configure subscription on </a:t>
            </a:r>
            <a:r>
              <a:rPr lang="en-US" sz="1400" dirty="0" err="1" smtClean="0">
                <a:solidFill>
                  <a:schemeClr val="tx1"/>
                </a:solidFill>
                <a:latin typeface="Huawei Sans" panose="020C0503030203020204" pitchFamily="34" charset="0"/>
              </a:rPr>
              <a:t>iMaster</a:t>
            </a:r>
            <a:r>
              <a:rPr lang="en-US" sz="1400" dirty="0" smtClean="0">
                <a:solidFill>
                  <a:schemeClr val="tx1"/>
                </a:solidFill>
                <a:latin typeface="Huawei Sans" panose="020C0503030203020204" pitchFamily="34" charset="0"/>
              </a:rPr>
              <a:t> NCE-Campus to specify the entries of which network segments or security groups to be pushed to which policy enforcement points.</a:t>
            </a:r>
            <a:endParaRPr lang="en-US" sz="1400" dirty="0">
              <a:solidFill>
                <a:schemeClr val="tx1"/>
              </a:solidFill>
              <a:latin typeface="Huawei Sans" panose="020C0503030203020204" pitchFamily="34" charset="0"/>
            </a:endParaRPr>
          </a:p>
        </p:txBody>
      </p:sp>
      <p:sp>
        <p:nvSpPr>
          <p:cNvPr id="58" name="圆角矩形 75"/>
          <p:cNvSpPr/>
          <p:nvPr/>
        </p:nvSpPr>
        <p:spPr bwMode="gray">
          <a:xfrm>
            <a:off x="455613" y="3913222"/>
            <a:ext cx="5857324"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Subscription </a:t>
            </a:r>
            <a:r>
              <a:rPr lang="en-US" altLang="zh-CN" sz="1600" dirty="0" smtClean="0">
                <a:solidFill>
                  <a:srgbClr val="30B5C5"/>
                </a:solidFill>
                <a:latin typeface="Huawei Sans" panose="020C0503030203020204" pitchFamily="34" charset="0"/>
              </a:rPr>
              <a:t>procedure</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75"/>
          <p:cNvSpPr/>
          <p:nvPr/>
        </p:nvSpPr>
        <p:spPr bwMode="gray">
          <a:xfrm>
            <a:off x="455613" y="4359516"/>
            <a:ext cx="5857324" cy="1671908"/>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285750" indent="-285750" fontAlgn="ctr">
              <a:spcAft>
                <a:spcPts val="600"/>
              </a:spcAft>
              <a:buFont typeface="Arial" panose="020B0604020202020204" pitchFamily="34" charset="0"/>
              <a:buChar char="•"/>
            </a:pPr>
            <a:r>
              <a:rPr lang="en-US" sz="1400" dirty="0">
                <a:solidFill>
                  <a:schemeClr val="tx1"/>
                </a:solidFill>
                <a:latin typeface="Huawei Sans" panose="020C0503030203020204" pitchFamily="34" charset="0"/>
              </a:rPr>
              <a:t>After the authentication point authenticates a user through the </a:t>
            </a:r>
            <a:r>
              <a:rPr lang="en-US" altLang="zh-CN" sz="1400" dirty="0">
                <a:solidFill>
                  <a:schemeClr val="tx1"/>
                </a:solidFill>
                <a:latin typeface="Huawei Sans" panose="020C0503030203020204" pitchFamily="34" charset="0"/>
              </a:rPr>
              <a:t>RADIUS server, the RADIUS server authorizes the corresponding security group and creates an IP-security group entry for the user.</a:t>
            </a:r>
            <a:endParaRPr lang="en-US" sz="1400" dirty="0">
              <a:solidFill>
                <a:schemeClr val="tx1"/>
              </a:solidFill>
              <a:latin typeface="Huawei Sans" panose="020C0503030203020204" pitchFamily="34" charset="0"/>
            </a:endParaRPr>
          </a:p>
          <a:p>
            <a:pPr marL="285750" indent="-285750" fontAlgn="ctr">
              <a:spcAft>
                <a:spcPts val="600"/>
              </a:spcAft>
              <a:buFont typeface="Arial" panose="020B0604020202020204" pitchFamily="34" charset="0"/>
              <a:buChar char="•"/>
            </a:pPr>
            <a:r>
              <a:rPr lang="en-US" sz="1400" dirty="0">
                <a:solidFill>
                  <a:schemeClr val="tx1"/>
                </a:solidFill>
                <a:latin typeface="Huawei Sans" panose="020C0503030203020204" pitchFamily="34" charset="0"/>
              </a:rPr>
              <a:t>The </a:t>
            </a:r>
            <a:r>
              <a:rPr lang="en-US" altLang="zh-CN" sz="1400" dirty="0">
                <a:solidFill>
                  <a:schemeClr val="tx1"/>
                </a:solidFill>
                <a:latin typeface="Huawei Sans" panose="020C0503030203020204" pitchFamily="34" charset="0"/>
              </a:rPr>
              <a:t>RADIUS </a:t>
            </a:r>
            <a:r>
              <a:rPr lang="en-US" sz="1400" dirty="0">
                <a:solidFill>
                  <a:schemeClr val="tx1"/>
                </a:solidFill>
                <a:latin typeface="Huawei Sans" panose="020C0503030203020204" pitchFamily="34" charset="0"/>
              </a:rPr>
              <a:t>server reports this IP-security group entry to the IP-security group component through an HTTP/2.0 channel, which then delivers this entry to specific policy enforcement points.</a:t>
            </a:r>
          </a:p>
        </p:txBody>
      </p:sp>
      <p:graphicFrame>
        <p:nvGraphicFramePr>
          <p:cNvPr id="42" name="表格 41"/>
          <p:cNvGraphicFramePr>
            <a:graphicFrameLocks noGrp="1"/>
          </p:cNvGraphicFramePr>
          <p:nvPr>
            <p:extLst/>
          </p:nvPr>
        </p:nvGraphicFramePr>
        <p:xfrm>
          <a:off x="9156244" y="1842293"/>
          <a:ext cx="2116925" cy="502920"/>
        </p:xfrm>
        <a:graphic>
          <a:graphicData uri="http://schemas.openxmlformats.org/drawingml/2006/table">
            <a:tbl>
              <a:tblPr firstRow="1" bandRow="1">
                <a:tableStyleId>{72833802-FEF1-4C79-8D5D-14CF1EAF98D9}</a:tableStyleId>
              </a:tblPr>
              <a:tblGrid>
                <a:gridCol w="991181"/>
                <a:gridCol w="1125744"/>
              </a:tblGrid>
              <a:tr h="227221">
                <a:tc>
                  <a:txBody>
                    <a:bodyPr/>
                    <a:lstStyle/>
                    <a:p>
                      <a:pPr algn="ctr" fontAlgn="ctr"/>
                      <a:r>
                        <a:rPr lang="en-US" sz="1050" b="0" dirty="0" smtClean="0">
                          <a:solidFill>
                            <a:schemeClr val="tx1"/>
                          </a:solidFill>
                          <a:latin typeface="Huawei Sans" panose="020C0503030203020204" pitchFamily="34" charset="0"/>
                        </a:rPr>
                        <a:t>IP</a:t>
                      </a:r>
                      <a:endParaRPr lang="en-US" altLang="zh-CN" sz="105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050" b="0" dirty="0" smtClean="0">
                          <a:solidFill>
                            <a:schemeClr val="tx1"/>
                          </a:solidFill>
                          <a:latin typeface="Huawei Sans" panose="020C0503030203020204" pitchFamily="34" charset="0"/>
                        </a:rPr>
                        <a:t>Security Group</a:t>
                      </a:r>
                      <a:endParaRPr lang="en-US" altLang="zh-CN" sz="1050" b="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27221">
                <a:tc>
                  <a:txBody>
                    <a:bodyPr/>
                    <a:lstStyle/>
                    <a:p>
                      <a:pPr algn="ctr" fontAlgn="ctr"/>
                      <a:r>
                        <a:rPr lang="en-US" sz="1050" b="0" dirty="0" smtClean="0">
                          <a:latin typeface="Huawei Sans" panose="020C0503030203020204" pitchFamily="34" charset="0"/>
                        </a:rPr>
                        <a:t>192.168.1.1</a:t>
                      </a:r>
                      <a:endParaRPr lang="en-US" altLang="zh-CN" sz="1050" b="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050" b="0" dirty="0" smtClean="0">
                          <a:latin typeface="Huawei Sans" panose="020C0503030203020204" pitchFamily="34" charset="0"/>
                        </a:rPr>
                        <a:t>Group1</a:t>
                      </a:r>
                      <a:endParaRPr lang="en-US" altLang="zh-CN" sz="1050" b="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pSp>
        <p:nvGrpSpPr>
          <p:cNvPr id="26" name="组合 25"/>
          <p:cNvGrpSpPr/>
          <p:nvPr/>
        </p:nvGrpSpPr>
        <p:grpSpPr>
          <a:xfrm>
            <a:off x="6054211" y="1383066"/>
            <a:ext cx="5790949" cy="4577845"/>
            <a:chOff x="5820697" y="1383066"/>
            <a:chExt cx="5790949" cy="4577845"/>
          </a:xfrm>
        </p:grpSpPr>
        <p:cxnSp>
          <p:nvCxnSpPr>
            <p:cNvPr id="4" name="Straight Connector 167"/>
            <p:cNvCxnSpPr/>
            <p:nvPr/>
          </p:nvCxnSpPr>
          <p:spPr bwMode="gray">
            <a:xfrm flipV="1">
              <a:off x="8576975" y="3810914"/>
              <a:ext cx="0" cy="56946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5" name="图片 11" descr="开放网络-蓝.png"/>
            <p:cNvPicPr>
              <a:picLocks noChangeAspect="1"/>
            </p:cNvPicPr>
            <p:nvPr/>
          </p:nvPicPr>
          <p:blipFill>
            <a:blip r:embed="rId3" cstate="print"/>
            <a:stretch>
              <a:fillRect/>
            </a:stretch>
          </p:blipFill>
          <p:spPr bwMode="gray">
            <a:xfrm>
              <a:off x="8353997" y="4335282"/>
              <a:ext cx="445956" cy="343290"/>
            </a:xfrm>
            <a:prstGeom prst="rect">
              <a:avLst/>
            </a:prstGeom>
          </p:spPr>
        </p:pic>
        <p:cxnSp>
          <p:nvCxnSpPr>
            <p:cNvPr id="6" name="Straight Connector 167"/>
            <p:cNvCxnSpPr/>
            <p:nvPr/>
          </p:nvCxnSpPr>
          <p:spPr bwMode="gray">
            <a:xfrm flipV="1">
              <a:off x="9717862" y="3810914"/>
              <a:ext cx="0" cy="56946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 name="Straight Connector 167"/>
            <p:cNvCxnSpPr/>
            <p:nvPr/>
          </p:nvCxnSpPr>
          <p:spPr bwMode="gray">
            <a:xfrm flipV="1">
              <a:off x="7447487" y="3810914"/>
              <a:ext cx="0" cy="56946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167"/>
            <p:cNvCxnSpPr/>
            <p:nvPr/>
          </p:nvCxnSpPr>
          <p:spPr bwMode="gray">
            <a:xfrm flipV="1">
              <a:off x="8588370" y="1695163"/>
              <a:ext cx="0" cy="216253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9" name="Group 165"/>
            <p:cNvGrpSpPr/>
            <p:nvPr/>
          </p:nvGrpSpPr>
          <p:grpSpPr bwMode="gray">
            <a:xfrm rot="10800000">
              <a:off x="7439417" y="2690221"/>
              <a:ext cx="2297904" cy="919373"/>
              <a:chOff x="-1233037" y="914446"/>
              <a:chExt cx="1573823" cy="778776"/>
            </a:xfrm>
          </p:grpSpPr>
          <p:cxnSp>
            <p:nvCxnSpPr>
              <p:cNvPr id="10"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2" name="图片 76" descr="接入交换机.png"/>
            <p:cNvPicPr>
              <a:picLocks noChangeAspect="1"/>
            </p:cNvPicPr>
            <p:nvPr/>
          </p:nvPicPr>
          <p:blipFill>
            <a:blip r:embed="rId4" cstate="print"/>
            <a:stretch>
              <a:fillRect/>
            </a:stretch>
          </p:blipFill>
          <p:spPr bwMode="gray">
            <a:xfrm>
              <a:off x="7232814" y="3554930"/>
              <a:ext cx="446281" cy="365139"/>
            </a:xfrm>
            <a:prstGeom prst="rect">
              <a:avLst/>
            </a:prstGeom>
          </p:spPr>
        </p:pic>
        <p:pic>
          <p:nvPicPr>
            <p:cNvPr id="13" name="图片 76" descr="接入交换机.png"/>
            <p:cNvPicPr>
              <a:picLocks noChangeAspect="1"/>
            </p:cNvPicPr>
            <p:nvPr/>
          </p:nvPicPr>
          <p:blipFill>
            <a:blip r:embed="rId4" cstate="print"/>
            <a:stretch>
              <a:fillRect/>
            </a:stretch>
          </p:blipFill>
          <p:spPr bwMode="gray">
            <a:xfrm>
              <a:off x="8365230" y="3554930"/>
              <a:ext cx="446281" cy="365139"/>
            </a:xfrm>
            <a:prstGeom prst="rect">
              <a:avLst/>
            </a:prstGeom>
          </p:spPr>
        </p:pic>
        <p:pic>
          <p:nvPicPr>
            <p:cNvPr id="14" name="图片 76" descr="接入交换机.png"/>
            <p:cNvPicPr>
              <a:picLocks noChangeAspect="1"/>
            </p:cNvPicPr>
            <p:nvPr/>
          </p:nvPicPr>
          <p:blipFill>
            <a:blip r:embed="rId4" cstate="print"/>
            <a:stretch>
              <a:fillRect/>
            </a:stretch>
          </p:blipFill>
          <p:spPr bwMode="gray">
            <a:xfrm>
              <a:off x="9497646" y="3554930"/>
              <a:ext cx="446281" cy="365139"/>
            </a:xfrm>
            <a:prstGeom prst="rect">
              <a:avLst/>
            </a:prstGeom>
          </p:spPr>
        </p:pic>
        <p:cxnSp>
          <p:nvCxnSpPr>
            <p:cNvPr id="15" name="Straight Connector 167"/>
            <p:cNvCxnSpPr>
              <a:stCxn id="29" idx="1"/>
              <a:endCxn id="22" idx="3"/>
            </p:cNvCxnSpPr>
            <p:nvPr/>
          </p:nvCxnSpPr>
          <p:spPr bwMode="gray">
            <a:xfrm flipH="1">
              <a:off x="8831831" y="2690221"/>
              <a:ext cx="1081654" cy="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6"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342912" y="1383066"/>
              <a:ext cx="490909" cy="401653"/>
            </a:xfrm>
            <a:prstGeom prst="rect">
              <a:avLst/>
            </a:prstGeom>
          </p:spPr>
        </p:pic>
        <p:sp>
          <p:nvSpPr>
            <p:cNvPr id="17" name="文本框 16"/>
            <p:cNvSpPr txBox="1"/>
            <p:nvPr/>
          </p:nvSpPr>
          <p:spPr bwMode="gray">
            <a:xfrm>
              <a:off x="6864504" y="2014611"/>
              <a:ext cx="1736373" cy="461665"/>
            </a:xfrm>
            <a:prstGeom prst="rect">
              <a:avLst/>
            </a:prstGeom>
            <a:noFill/>
          </p:spPr>
          <p:txBody>
            <a:bodyPr wrap="none" rtlCol="0">
              <a:spAutoFit/>
            </a:bodyPr>
            <a:lstStyle/>
            <a:p>
              <a:pPr algn="r" fontAlgn="ctr"/>
              <a:r>
                <a:rPr lang="en-US" sz="1200" dirty="0" smtClean="0">
                  <a:latin typeface="Huawei Sans" panose="020C0503030203020204" pitchFamily="34" charset="0"/>
                </a:rPr>
                <a:t>Core</a:t>
              </a:r>
            </a:p>
            <a:p>
              <a:pPr algn="r" fontAlgn="ctr"/>
              <a:r>
                <a:rPr lang="en-US" sz="1200" b="1" dirty="0" smtClean="0">
                  <a:solidFill>
                    <a:srgbClr val="C7000B"/>
                  </a:solidFill>
                  <a:latin typeface="Huawei Sans" panose="020C0503030203020204" pitchFamily="34" charset="0"/>
                </a:rPr>
                <a:t>Authentication Point</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5820697" y="3583610"/>
              <a:ext cx="1373263" cy="830997"/>
            </a:xfrm>
            <a:prstGeom prst="rect">
              <a:avLst/>
            </a:prstGeom>
            <a:noFill/>
          </p:spPr>
          <p:txBody>
            <a:bodyPr wrap="square" rtlCol="0">
              <a:spAutoFit/>
            </a:bodyPr>
            <a:lstStyle/>
            <a:p>
              <a:pPr algn="r" fontAlgn="ctr"/>
              <a:r>
                <a:rPr lang="en-US" sz="1200" dirty="0" smtClean="0">
                  <a:latin typeface="Huawei Sans" panose="020C0503030203020204" pitchFamily="34" charset="0"/>
                </a:rPr>
                <a:t>Access</a:t>
              </a:r>
            </a:p>
            <a:p>
              <a:pPr algn="r" fontAlgn="ctr"/>
              <a:r>
                <a:rPr lang="en-US" sz="1200" b="1" dirty="0" smtClean="0">
                  <a:solidFill>
                    <a:srgbClr val="C7000B"/>
                  </a:solidFill>
                  <a:latin typeface="Huawei Sans" panose="020C0503030203020204" pitchFamily="34" charset="0"/>
                </a:rPr>
                <a:t>Policy enforcement point</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9897714" y="2840198"/>
              <a:ext cx="1713932" cy="276999"/>
            </a:xfrm>
            <a:prstGeom prst="rect">
              <a:avLst/>
            </a:prstGeom>
            <a:noFill/>
          </p:spPr>
          <p:txBody>
            <a:bodyPr wrap="none" rtlCol="0">
              <a:spAutoFit/>
            </a:bodyPr>
            <a:lstStyle/>
            <a:p>
              <a:pPr algn="ctr" fontAlgn="ctr"/>
              <a:r>
                <a:rPr lang="en-US" sz="1200" b="1" dirty="0" smtClean="0">
                  <a:solidFill>
                    <a:srgbClr val="C7000B"/>
                  </a:solidFill>
                  <a:latin typeface="Huawei Sans" panose="020C0503030203020204" pitchFamily="34" charset="0"/>
                </a:rPr>
                <a:t>Policy control center</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11" descr="开放网络-蓝.png"/>
            <p:cNvPicPr>
              <a:picLocks noChangeAspect="1"/>
            </p:cNvPicPr>
            <p:nvPr/>
          </p:nvPicPr>
          <p:blipFill>
            <a:blip r:embed="rId3" cstate="print"/>
            <a:stretch>
              <a:fillRect/>
            </a:stretch>
          </p:blipFill>
          <p:spPr bwMode="gray">
            <a:xfrm>
              <a:off x="7224509" y="4335282"/>
              <a:ext cx="445956" cy="343290"/>
            </a:xfrm>
            <a:prstGeom prst="rect">
              <a:avLst/>
            </a:prstGeom>
          </p:spPr>
        </p:pic>
        <p:pic>
          <p:nvPicPr>
            <p:cNvPr id="21" name="图片 11" descr="开放网络-蓝.png"/>
            <p:cNvPicPr>
              <a:picLocks noChangeAspect="1"/>
            </p:cNvPicPr>
            <p:nvPr/>
          </p:nvPicPr>
          <p:blipFill>
            <a:blip r:embed="rId3" cstate="print"/>
            <a:stretch>
              <a:fillRect/>
            </a:stretch>
          </p:blipFill>
          <p:spPr bwMode="gray">
            <a:xfrm>
              <a:off x="9494884" y="4335282"/>
              <a:ext cx="445956" cy="343290"/>
            </a:xfrm>
            <a:prstGeom prst="rect">
              <a:avLst/>
            </a:prstGeom>
          </p:spPr>
        </p:pic>
        <p:pic>
          <p:nvPicPr>
            <p:cNvPr id="22" name="图片 103" descr="核心交换机.png"/>
            <p:cNvPicPr>
              <a:picLocks noChangeAspect="1"/>
            </p:cNvPicPr>
            <p:nvPr/>
          </p:nvPicPr>
          <p:blipFill>
            <a:blip r:embed="rId6" cstate="print"/>
            <a:stretch>
              <a:fillRect/>
            </a:stretch>
          </p:blipFill>
          <p:spPr bwMode="gray">
            <a:xfrm>
              <a:off x="8340922" y="2489395"/>
              <a:ext cx="490909" cy="401653"/>
            </a:xfrm>
            <a:prstGeom prst="rect">
              <a:avLst/>
            </a:prstGeom>
          </p:spPr>
        </p:pic>
        <p:sp>
          <p:nvSpPr>
            <p:cNvPr id="23" name="文本框 22"/>
            <p:cNvSpPr txBox="1"/>
            <p:nvPr/>
          </p:nvSpPr>
          <p:spPr bwMode="gray">
            <a:xfrm>
              <a:off x="7094445" y="4710953"/>
              <a:ext cx="7230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A</a:t>
              </a:r>
              <a:endParaRPr lang="en-US" altLang="zh-CN" sz="14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9370875" y="4710953"/>
              <a:ext cx="732893"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B</a:t>
              </a:r>
              <a:endParaRPr lang="en-US" altLang="zh-CN" sz="14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任意多边形 24"/>
            <p:cNvSpPr/>
            <p:nvPr/>
          </p:nvSpPr>
          <p:spPr bwMode="gray">
            <a:xfrm>
              <a:off x="7670435" y="2915127"/>
              <a:ext cx="762529" cy="1420155"/>
            </a:xfrm>
            <a:custGeom>
              <a:avLst/>
              <a:gdLst>
                <a:gd name="connsiteX0" fmla="*/ 0 w 914400"/>
                <a:gd name="connsiteY0" fmla="*/ 550333 h 550333"/>
                <a:gd name="connsiteX1" fmla="*/ 914400 w 914400"/>
                <a:gd name="connsiteY1" fmla="*/ 0 h 550333"/>
                <a:gd name="connsiteX0" fmla="*/ 0 w 852099"/>
                <a:gd name="connsiteY0" fmla="*/ 550333 h 550333"/>
                <a:gd name="connsiteX1" fmla="*/ 852099 w 852099"/>
                <a:gd name="connsiteY1" fmla="*/ 0 h 550333"/>
                <a:gd name="connsiteX0" fmla="*/ 0 w 852099"/>
                <a:gd name="connsiteY0" fmla="*/ 550333 h 550333"/>
                <a:gd name="connsiteX1" fmla="*/ 852099 w 852099"/>
                <a:gd name="connsiteY1" fmla="*/ 0 h 550333"/>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Lst>
              <a:ahLst/>
              <a:cxnLst>
                <a:cxn ang="0">
                  <a:pos x="connsiteX0" y="connsiteY0"/>
                </a:cxn>
                <a:cxn ang="0">
                  <a:pos x="connsiteX1" y="connsiteY1"/>
                </a:cxn>
              </a:cxnLst>
              <a:rect l="l" t="t" r="r" b="b"/>
              <a:pathLst>
                <a:path w="935168" h="533618">
                  <a:moveTo>
                    <a:pt x="0" y="533618"/>
                  </a:moveTo>
                  <a:cubicBezTo>
                    <a:pt x="149046" y="300031"/>
                    <a:pt x="308480" y="199189"/>
                    <a:pt x="935168" y="0"/>
                  </a:cubicBezTo>
                </a:path>
              </a:pathLst>
            </a:custGeom>
            <a:noFill/>
            <a:ln w="28575">
              <a:solidFill>
                <a:srgbClr val="92D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 name="图片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913485" y="2566024"/>
              <a:ext cx="1346845" cy="248394"/>
            </a:xfrm>
            <a:prstGeom prst="rect">
              <a:avLst/>
            </a:prstGeom>
          </p:spPr>
        </p:pic>
        <p:grpSp>
          <p:nvGrpSpPr>
            <p:cNvPr id="3" name="组合 2"/>
            <p:cNvGrpSpPr/>
            <p:nvPr/>
          </p:nvGrpSpPr>
          <p:grpSpPr>
            <a:xfrm>
              <a:off x="8629310" y="5304826"/>
              <a:ext cx="2504014" cy="656085"/>
              <a:chOff x="9756761" y="5295524"/>
              <a:chExt cx="2504014" cy="656085"/>
            </a:xfrm>
          </p:grpSpPr>
          <p:sp>
            <p:nvSpPr>
              <p:cNvPr id="30" name="椭圆 29"/>
              <p:cNvSpPr/>
              <p:nvPr/>
            </p:nvSpPr>
            <p:spPr bwMode="invGray">
              <a:xfrm>
                <a:off x="9756761" y="5377413"/>
                <a:ext cx="144000" cy="144000"/>
              </a:xfrm>
              <a:prstGeom prst="ellipse">
                <a:avLst/>
              </a:prstGeom>
              <a:solidFill>
                <a:srgbClr val="94DAE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1" name="椭圆 30"/>
              <p:cNvSpPr/>
              <p:nvPr/>
            </p:nvSpPr>
            <p:spPr bwMode="gray">
              <a:xfrm>
                <a:off x="9756761" y="5725721"/>
                <a:ext cx="144000" cy="144000"/>
              </a:xfrm>
              <a:prstGeom prst="ellipse">
                <a:avLst/>
              </a:prstGeom>
              <a:solidFill>
                <a:srgbClr val="F6B78C"/>
              </a:solidFill>
              <a:ln>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2" name="文本框 31"/>
              <p:cNvSpPr txBox="1"/>
              <p:nvPr/>
            </p:nvSpPr>
            <p:spPr bwMode="gray">
              <a:xfrm>
                <a:off x="10032280" y="5295524"/>
                <a:ext cx="1871025" cy="307777"/>
              </a:xfrm>
              <a:prstGeom prst="rect">
                <a:avLst/>
              </a:prstGeom>
              <a:noFill/>
            </p:spPr>
            <p:txBody>
              <a:bodyPr wrap="none" rtlCol="0">
                <a:spAutoFit/>
              </a:bodyPr>
              <a:lstStyle/>
              <a:p>
                <a:pPr fontAlgn="ctr"/>
                <a:r>
                  <a:rPr lang="en-US" sz="1400" dirty="0" smtClean="0">
                    <a:latin typeface="Huawei Sans" panose="020C0503030203020204" pitchFamily="34" charset="0"/>
                  </a:rPr>
                  <a:t>Authentication Point</a:t>
                </a:r>
                <a:endParaRPr lang="en-US" altLang="zh-CN" sz="14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10032280" y="5643832"/>
                <a:ext cx="2228495" cy="307777"/>
              </a:xfrm>
              <a:prstGeom prst="rect">
                <a:avLst/>
              </a:prstGeom>
              <a:noFill/>
            </p:spPr>
            <p:txBody>
              <a:bodyPr wrap="none" rtlCol="0">
                <a:spAutoFit/>
              </a:bodyPr>
              <a:lstStyle/>
              <a:p>
                <a:pPr fontAlgn="ctr"/>
                <a:r>
                  <a:rPr lang="en-US" sz="1400" dirty="0" smtClean="0">
                    <a:latin typeface="Huawei Sans" panose="020C0503030203020204" pitchFamily="34" charset="0"/>
                  </a:rPr>
                  <a:t>Policy enforcement point</a:t>
                </a:r>
                <a:endParaRPr lang="en-US" altLang="zh-CN" sz="14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 name="椭圆 33"/>
            <p:cNvSpPr/>
            <p:nvPr/>
          </p:nvSpPr>
          <p:spPr bwMode="invGray">
            <a:xfrm>
              <a:off x="8505855" y="2816536"/>
              <a:ext cx="144000" cy="144000"/>
            </a:xfrm>
            <a:prstGeom prst="ellipse">
              <a:avLst/>
            </a:prstGeom>
            <a:solidFill>
              <a:srgbClr val="94DAE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5" name="椭圆 34"/>
            <p:cNvSpPr/>
            <p:nvPr/>
          </p:nvSpPr>
          <p:spPr bwMode="gray">
            <a:xfrm>
              <a:off x="7371029" y="3858580"/>
              <a:ext cx="144000" cy="144000"/>
            </a:xfrm>
            <a:prstGeom prst="ellipse">
              <a:avLst/>
            </a:prstGeom>
            <a:solidFill>
              <a:srgbClr val="F6B78C"/>
            </a:solidFill>
            <a:ln>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6" name="椭圆 35"/>
            <p:cNvSpPr/>
            <p:nvPr/>
          </p:nvSpPr>
          <p:spPr bwMode="gray">
            <a:xfrm>
              <a:off x="8504975" y="3858580"/>
              <a:ext cx="144000" cy="144000"/>
            </a:xfrm>
            <a:prstGeom prst="ellipse">
              <a:avLst/>
            </a:prstGeom>
            <a:solidFill>
              <a:srgbClr val="F6B78C"/>
            </a:solidFill>
            <a:ln>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7" name="椭圆 36"/>
            <p:cNvSpPr/>
            <p:nvPr/>
          </p:nvSpPr>
          <p:spPr bwMode="gray">
            <a:xfrm>
              <a:off x="9645862" y="3858580"/>
              <a:ext cx="144000" cy="144000"/>
            </a:xfrm>
            <a:prstGeom prst="ellipse">
              <a:avLst/>
            </a:prstGeom>
            <a:solidFill>
              <a:srgbClr val="F6B78C"/>
            </a:solidFill>
            <a:ln>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49" name="直接箭头连接符 48"/>
            <p:cNvCxnSpPr/>
            <p:nvPr/>
          </p:nvCxnSpPr>
          <p:spPr bwMode="gray">
            <a:xfrm>
              <a:off x="8859579" y="2816536"/>
              <a:ext cx="1107019" cy="0"/>
            </a:xfrm>
            <a:prstGeom prst="straightConnector1">
              <a:avLst/>
            </a:prstGeom>
            <a:noFill/>
            <a:ln w="28575">
              <a:solidFill>
                <a:srgbClr val="92D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6" name="文本框 45"/>
            <p:cNvSpPr txBox="1"/>
            <p:nvPr/>
          </p:nvSpPr>
          <p:spPr bwMode="gray">
            <a:xfrm>
              <a:off x="8865817" y="2859267"/>
              <a:ext cx="1078174" cy="411257"/>
            </a:xfrm>
            <a:prstGeom prst="rect">
              <a:avLst/>
            </a:prstGeom>
            <a:solidFill>
              <a:schemeClr val="bg1"/>
            </a:solidFill>
          </p:spPr>
          <p:txBody>
            <a:bodyPr wrap="square" lIns="36000" tIns="36000" rIns="36000" bIns="36000" rtlCol="0">
              <a:spAutoFit/>
            </a:bodyPr>
            <a:lstStyle>
              <a:defPPr>
                <a:defRPr lang="en-US"/>
              </a:defPPr>
              <a:lvl1pPr algn="ctr">
                <a:defRPr sz="1200" b="1">
                  <a:solidFill>
                    <a:srgbClr val="92D050"/>
                  </a:solidFill>
                  <a:latin typeface="Arial" panose="020C0503030203020204" pitchFamily="34" charset="0"/>
                  <a:ea typeface="方正兰亭黑简体" panose="02000000000000000000" pitchFamily="2" charset="-122"/>
                </a:defRPr>
              </a:lvl1pPr>
            </a:lstStyle>
            <a:p>
              <a:pPr fontAlgn="ctr"/>
              <a:r>
                <a:rPr lang="en-US" sz="1050" dirty="0" smtClean="0">
                  <a:latin typeface="Huawei Sans" panose="020C0503030203020204" pitchFamily="34" charset="0"/>
                </a:rPr>
                <a:t>1. Identity authentication</a:t>
              </a:r>
              <a:endParaRPr lang="en-US" sz="1050" dirty="0">
                <a:latin typeface="Huawei Sans" panose="020C0503030203020204" pitchFamily="34" charset="0"/>
              </a:endParaRPr>
            </a:p>
          </p:txBody>
        </p:sp>
        <p:sp>
          <p:nvSpPr>
            <p:cNvPr id="55" name="任意多边形 54"/>
            <p:cNvSpPr/>
            <p:nvPr/>
          </p:nvSpPr>
          <p:spPr bwMode="invGray">
            <a:xfrm>
              <a:off x="7442701" y="2456548"/>
              <a:ext cx="2640169" cy="1001912"/>
            </a:xfrm>
            <a:custGeom>
              <a:avLst/>
              <a:gdLst>
                <a:gd name="connsiteX0" fmla="*/ 2640169 w 2640169"/>
                <a:gd name="connsiteY0" fmla="*/ 61754 h 1001912"/>
                <a:gd name="connsiteX1" fmla="*/ 1081825 w 2640169"/>
                <a:gd name="connsiteY1" fmla="*/ 100391 h 1001912"/>
                <a:gd name="connsiteX2" fmla="*/ 0 w 2640169"/>
                <a:gd name="connsiteY2" fmla="*/ 1001912 h 1001912"/>
              </a:gdLst>
              <a:ahLst/>
              <a:cxnLst>
                <a:cxn ang="0">
                  <a:pos x="connsiteX0" y="connsiteY0"/>
                </a:cxn>
                <a:cxn ang="0">
                  <a:pos x="connsiteX1" y="connsiteY1"/>
                </a:cxn>
                <a:cxn ang="0">
                  <a:pos x="connsiteX2" y="connsiteY2"/>
                </a:cxn>
              </a:cxnLst>
              <a:rect l="l" t="t" r="r" b="b"/>
              <a:pathLst>
                <a:path w="2640169" h="1001912">
                  <a:moveTo>
                    <a:pt x="2640169" y="61754"/>
                  </a:moveTo>
                  <a:cubicBezTo>
                    <a:pt x="2081011" y="2726"/>
                    <a:pt x="1521853" y="-56302"/>
                    <a:pt x="1081825" y="100391"/>
                  </a:cubicBezTo>
                  <a:cubicBezTo>
                    <a:pt x="641797" y="257084"/>
                    <a:pt x="0" y="1001912"/>
                    <a:pt x="0" y="1001912"/>
                  </a:cubicBezTo>
                </a:path>
              </a:pathLst>
            </a:custGeom>
            <a:noFill/>
            <a:ln w="28575">
              <a:solidFill>
                <a:srgbClr val="30B5C5"/>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6" name="文本框 55"/>
            <p:cNvSpPr txBox="1"/>
            <p:nvPr/>
          </p:nvSpPr>
          <p:spPr bwMode="gray">
            <a:xfrm>
              <a:off x="6877802" y="2732951"/>
              <a:ext cx="1186790" cy="395869"/>
            </a:xfrm>
            <a:prstGeom prst="rect">
              <a:avLst/>
            </a:prstGeom>
            <a:solidFill>
              <a:schemeClr val="bg1"/>
            </a:solidFill>
          </p:spPr>
          <p:txBody>
            <a:bodyPr wrap="none" lIns="36000" tIns="36000" rIns="36000" bIns="36000" rtlCol="0">
              <a:spAutoFit/>
            </a:bodyPr>
            <a:lstStyle/>
            <a:p>
              <a:pPr algn="ctr" fontAlgn="ctr"/>
              <a:r>
                <a:rPr lang="en-US" sz="1050" b="1" dirty="0" smtClean="0">
                  <a:solidFill>
                    <a:srgbClr val="30B5C5"/>
                  </a:solidFill>
                  <a:latin typeface="Huawei Sans" panose="020C0503030203020204" pitchFamily="34" charset="0"/>
                </a:rPr>
                <a:t>2.  IP-security </a:t>
              </a:r>
            </a:p>
            <a:p>
              <a:pPr algn="ctr" fontAlgn="ctr"/>
              <a:r>
                <a:rPr lang="en-US" sz="1050" b="1" dirty="0" smtClean="0">
                  <a:solidFill>
                    <a:srgbClr val="30B5C5"/>
                  </a:solidFill>
                  <a:latin typeface="Huawei Sans" panose="020C0503030203020204" pitchFamily="34" charset="0"/>
                </a:rPr>
                <a:t>group entry push</a:t>
              </a:r>
              <a:endParaRPr lang="en-US" altLang="zh-CN" sz="105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8876538" y="1518953"/>
              <a:ext cx="178125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IP-security group entry</a:t>
              </a:r>
              <a:endParaRPr lang="en-US" altLang="zh-CN" sz="12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3857861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dirty="0" smtClean="0">
                <a:solidFill>
                  <a:schemeClr val="bg1">
                    <a:lumMod val="50000"/>
                  </a:schemeClr>
                </a:solidFill>
                <a:latin typeface="Huawei Sans" panose="020C0503030203020204" pitchFamily="34" charset="0"/>
              </a:rPr>
              <a:t>Technical Background and Basic Concepts of Free Mobility</a:t>
            </a:r>
          </a:p>
          <a:p>
            <a:r>
              <a:rPr lang="en-US" b="1" dirty="0" smtClean="0">
                <a:latin typeface="Huawei Sans" panose="020C0503030203020204" pitchFamily="34" charset="0"/>
              </a:rPr>
              <a:t>Working Mechanism of Free Mobility</a:t>
            </a:r>
          </a:p>
          <a:p>
            <a:r>
              <a:rPr lang="en-US" dirty="0" smtClean="0">
                <a:solidFill>
                  <a:schemeClr val="bg1">
                    <a:lumMod val="50000"/>
                  </a:schemeClr>
                </a:solidFill>
                <a:latin typeface="Huawei Sans" panose="020C0503030203020204" pitchFamily="34" charset="0"/>
              </a:rPr>
              <a:t>Free Mobility Solution Design</a:t>
            </a:r>
          </a:p>
          <a:p>
            <a:pPr marL="0" indent="0">
              <a:buNone/>
            </a:pP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2974737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prstGeom prst="rect">
            <a:avLst/>
          </a:prstGeom>
        </p:spPr>
        <p:txBody>
          <a:bodyPr/>
          <a:lstStyle/>
          <a:p>
            <a:pPr fontAlgn="ctr"/>
            <a:r>
              <a:rPr lang="en-US" dirty="0" smtClean="0">
                <a:latin typeface="Huawei Sans" panose="020C0503030203020204" pitchFamily="34" charset="0"/>
              </a:rPr>
              <a:t>Free Mobility</a:t>
            </a:r>
            <a:endParaRPr lang="en-US" altLang="zh-CN" dirty="0">
              <a:latin typeface="Huawei Sans" panose="020C0503030203020204" pitchFamily="34" charset="0"/>
              <a:sym typeface="Huawei Sans" panose="020C0503030203020204" pitchFamily="34" charset="0"/>
            </a:endParaRPr>
          </a:p>
        </p:txBody>
      </p:sp>
      <p:sp>
        <p:nvSpPr>
          <p:cNvPr id="3" name="文本占位符 2"/>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36087884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bwMode="gray"/>
        <p:txBody>
          <a:bodyPr>
            <a:normAutofit/>
          </a:bodyPr>
          <a:lstStyle/>
          <a:p>
            <a:pPr fontAlgn="ctr"/>
            <a:r>
              <a:rPr lang="en-US" dirty="0" smtClean="0">
                <a:latin typeface="Huawei Sans" panose="020C0503030203020204" pitchFamily="34" charset="0"/>
              </a:rPr>
              <a:t>Working </a:t>
            </a:r>
            <a:r>
              <a:rPr lang="en-US" dirty="0" smtClean="0"/>
              <a:t>Mechanism </a:t>
            </a:r>
            <a:r>
              <a:rPr lang="en-US" dirty="0" smtClean="0">
                <a:latin typeface="Huawei Sans" panose="020C0503030203020204" pitchFamily="34" charset="0"/>
              </a:rPr>
              <a:t>of Free Mobility: Overview</a:t>
            </a:r>
            <a:endParaRPr lang="en-US" altLang="zh-CN" dirty="0">
              <a:latin typeface="Huawei Sans" panose="020C0503030203020204" pitchFamily="34" charset="0"/>
            </a:endParaRPr>
          </a:p>
        </p:txBody>
      </p:sp>
      <p:sp>
        <p:nvSpPr>
          <p:cNvPr id="80" name="文本占位符 79"/>
          <p:cNvSpPr>
            <a:spLocks noGrp="1"/>
          </p:cNvSpPr>
          <p:nvPr>
            <p:ph type="body" sz="quarter" idx="4294967295"/>
          </p:nvPr>
        </p:nvSpPr>
        <p:spPr bwMode="gray">
          <a:xfrm>
            <a:off x="6096001" y="1008062"/>
            <a:ext cx="5653087" cy="5130363"/>
          </a:xfrm>
        </p:spPr>
        <p:txBody>
          <a:bodyPr/>
          <a:lstStyle/>
          <a:p>
            <a:pPr marL="266700" indent="-266700" algn="l">
              <a:lnSpc>
                <a:spcPct val="100000"/>
              </a:lnSpc>
              <a:buSzPct val="100000"/>
              <a:buFont typeface="+mj-lt"/>
              <a:buAutoNum type="arabicPeriod"/>
            </a:pPr>
            <a:r>
              <a:rPr lang="en-US" sz="1200" dirty="0" smtClean="0">
                <a:latin typeface="Huawei Sans" panose="020C0503030203020204" pitchFamily="34" charset="0"/>
              </a:rPr>
              <a:t>Create users and security groups.</a:t>
            </a:r>
            <a:endParaRPr lang="en-US" altLang="zh-CN" sz="1200" b="1" dirty="0" smtClean="0">
              <a:latin typeface="Huawei Sans" panose="020C0503030203020204" pitchFamily="34" charset="0"/>
            </a:endParaRPr>
          </a:p>
          <a:p>
            <a:pPr marL="447675" indent="-180975" algn="l">
              <a:lnSpc>
                <a:spcPct val="100000"/>
              </a:lnSpc>
              <a:buSzPct val="100000"/>
              <a:buFont typeface="Huawei Sans" panose="020C0503030203020204" pitchFamily="34" charset="0"/>
              <a:buChar char="▫"/>
            </a:pPr>
            <a:r>
              <a:rPr lang="en-US" sz="1200" dirty="0" smtClean="0">
                <a:latin typeface="Huawei Sans" panose="020C0503030203020204" pitchFamily="34" charset="0"/>
              </a:rPr>
              <a:t>An administrator defines security groups on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a:t>
            </a:r>
            <a:endParaRPr lang="en-US" altLang="zh-CN" sz="1200" dirty="0" smtClean="0">
              <a:latin typeface="Huawei Sans" panose="020C0503030203020204" pitchFamily="34" charset="0"/>
            </a:endParaRPr>
          </a:p>
          <a:p>
            <a:pPr marL="447675" indent="-180975" algn="l">
              <a:lnSpc>
                <a:spcPct val="100000"/>
              </a:lnSpc>
              <a:buSzPct val="100000"/>
              <a:buFont typeface="Huawei Sans" panose="020C0503030203020204" pitchFamily="34" charset="0"/>
              <a:buChar char="▫"/>
            </a:pPr>
            <a:r>
              <a:rPr lang="en-US" sz="1200" dirty="0" smtClean="0">
                <a:latin typeface="Huawei Sans" panose="020C0503030203020204" pitchFamily="34" charset="0"/>
              </a:rPr>
              <a:t>The administrator creates user accounts on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and configures authorization rules and results to bind the use</a:t>
            </a:r>
            <a:r>
              <a:rPr lang="en-US" altLang="zh-CN" sz="1200" dirty="0" smtClean="0">
                <a:latin typeface="Huawei Sans" panose="020C0503030203020204" pitchFamily="34" charset="0"/>
              </a:rPr>
              <a:t>r</a:t>
            </a:r>
            <a:r>
              <a:rPr lang="en-US" sz="1200" dirty="0" smtClean="0">
                <a:latin typeface="Huawei Sans" panose="020C0503030203020204" pitchFamily="34" charset="0"/>
              </a:rPr>
              <a:t>s to security groups.</a:t>
            </a:r>
          </a:p>
          <a:p>
            <a:pPr marL="266700" indent="-266700" algn="l">
              <a:lnSpc>
                <a:spcPct val="100000"/>
              </a:lnSpc>
              <a:buSzPct val="100000"/>
              <a:buFont typeface="+mj-lt"/>
              <a:buAutoNum type="arabicPeriod" startAt="2"/>
            </a:pPr>
            <a:r>
              <a:rPr lang="en-US" sz="1200" dirty="0" smtClean="0">
                <a:latin typeface="Huawei Sans" panose="020C0503030203020204" pitchFamily="34" charset="0"/>
              </a:rPr>
              <a:t>Define and deploy a policy control matrix.</a:t>
            </a:r>
            <a:endParaRPr lang="en-US" altLang="zh-CN" sz="1200" b="1" dirty="0" smtClean="0">
              <a:latin typeface="Huawei Sans" panose="020C0503030203020204" pitchFamily="34" charset="0"/>
            </a:endParaRPr>
          </a:p>
          <a:p>
            <a:pPr marL="447675" indent="-180975" algn="l">
              <a:lnSpc>
                <a:spcPct val="100000"/>
              </a:lnSpc>
              <a:buSzPct val="100000"/>
              <a:buFont typeface="Huawei Sans" panose="020C0503030203020204" pitchFamily="34" charset="0"/>
              <a:buChar char="▫"/>
            </a:pPr>
            <a:r>
              <a:rPr lang="en-US" sz="1200" dirty="0" smtClean="0">
                <a:latin typeface="Huawei Sans" panose="020C0503030203020204" pitchFamily="34" charset="0"/>
              </a:rPr>
              <a:t>The administrator specifies a policy enforcement point on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and defines a policy control matrix.</a:t>
            </a:r>
            <a:endParaRPr lang="en-US" altLang="zh-CN" sz="1200" dirty="0" smtClean="0">
              <a:latin typeface="Huawei Sans" panose="020C0503030203020204" pitchFamily="34" charset="0"/>
            </a:endParaRPr>
          </a:p>
          <a:p>
            <a:pPr marL="447675" indent="-180975" algn="l">
              <a:lnSpc>
                <a:spcPct val="100000"/>
              </a:lnSpc>
              <a:buSzPct val="100000"/>
              <a:buFont typeface="Huawei Sans" panose="020C0503030203020204" pitchFamily="34" charset="0"/>
              <a:buChar char="▫"/>
            </a:pPr>
            <a:r>
              <a:rPr lang="en-US" altLang="zh-CN" sz="1200" dirty="0" err="1" smtClean="0">
                <a:latin typeface="Huawei Sans" panose="020C0503030203020204" pitchFamily="34" charset="0"/>
              </a:rPr>
              <a:t>iMaster</a:t>
            </a:r>
            <a:r>
              <a:rPr lang="en-US" altLang="zh-CN" sz="1200" dirty="0" smtClean="0">
                <a:latin typeface="Huawei Sans" panose="020C0503030203020204" pitchFamily="34" charset="0"/>
              </a:rPr>
              <a:t> NCE-Campus </a:t>
            </a:r>
            <a:r>
              <a:rPr lang="en-US" sz="1200" dirty="0" smtClean="0">
                <a:latin typeface="Huawei Sans" panose="020C0503030203020204" pitchFamily="34" charset="0"/>
              </a:rPr>
              <a:t>automatically delivers inter-group policies to the policy enforcement point.</a:t>
            </a:r>
            <a:endParaRPr lang="en-US" altLang="zh-CN" sz="1200" dirty="0" smtClean="0">
              <a:latin typeface="Huawei Sans" panose="020C0503030203020204" pitchFamily="34" charset="0"/>
            </a:endParaRPr>
          </a:p>
          <a:p>
            <a:pPr marL="266700" indent="-266700" algn="l">
              <a:lnSpc>
                <a:spcPct val="100000"/>
              </a:lnSpc>
              <a:buSzPct val="100000"/>
              <a:buFont typeface="+mj-lt"/>
              <a:buAutoNum type="arabicPeriod" startAt="3"/>
            </a:pPr>
            <a:r>
              <a:rPr lang="en-US" sz="1200" dirty="0" smtClean="0">
                <a:latin typeface="Huawei Sans" panose="020C0503030203020204" pitchFamily="34" charset="0"/>
              </a:rPr>
              <a:t>A user initiates authentication.</a:t>
            </a:r>
            <a:endParaRPr lang="en-US" altLang="zh-CN" sz="1200" b="1" dirty="0" smtClean="0">
              <a:latin typeface="Huawei Sans" panose="020C0503030203020204" pitchFamily="34" charset="0"/>
            </a:endParaRPr>
          </a:p>
          <a:p>
            <a:pPr marL="447675" indent="-180975" algn="l">
              <a:lnSpc>
                <a:spcPct val="100000"/>
              </a:lnSpc>
              <a:buSzPct val="100000"/>
              <a:buFont typeface="Huawei Sans" panose="020C0503030203020204" pitchFamily="34" charset="0"/>
              <a:buChar char="▫"/>
            </a:pPr>
            <a:r>
              <a:rPr lang="en-US" sz="1200" dirty="0" smtClean="0">
                <a:latin typeface="Huawei Sans" panose="020C0503030203020204" pitchFamily="34" charset="0"/>
              </a:rPr>
              <a:t>A user accesses the network, and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verifies the user identity.</a:t>
            </a:r>
            <a:endParaRPr lang="en-US" altLang="zh-CN" sz="1200" dirty="0" smtClean="0">
              <a:latin typeface="Huawei Sans" panose="020C0503030203020204" pitchFamily="34" charset="0"/>
            </a:endParaRPr>
          </a:p>
          <a:p>
            <a:pPr marL="447675" indent="-180975" algn="l">
              <a:lnSpc>
                <a:spcPct val="100000"/>
              </a:lnSpc>
              <a:buSzPct val="100000"/>
              <a:buFont typeface="Huawei Sans" panose="020C0503030203020204" pitchFamily="34" charset="0"/>
              <a:buChar char="▫"/>
            </a:pPr>
            <a:r>
              <a:rPr lang="en-US" altLang="zh-CN" sz="1200" dirty="0" err="1" smtClean="0">
                <a:latin typeface="Huawei Sans" panose="020C0503030203020204" pitchFamily="34" charset="0"/>
              </a:rPr>
              <a:t>iMaster</a:t>
            </a:r>
            <a:r>
              <a:rPr lang="en-US" altLang="zh-CN" sz="1200" dirty="0" smtClean="0">
                <a:latin typeface="Huawei Sans" panose="020C0503030203020204" pitchFamily="34" charset="0"/>
              </a:rPr>
              <a:t> NCE-Campus </a:t>
            </a:r>
            <a:r>
              <a:rPr lang="en-US" sz="1200" dirty="0" smtClean="0">
                <a:latin typeface="Huawei Sans" panose="020C0503030203020204" pitchFamily="34" charset="0"/>
              </a:rPr>
              <a:t>associates </a:t>
            </a:r>
            <a:r>
              <a:rPr lang="en-US" altLang="zh-CN" sz="1200" dirty="0" smtClean="0">
                <a:latin typeface="Huawei Sans" panose="020C0503030203020204" pitchFamily="34" charset="0"/>
              </a:rPr>
              <a:t>the</a:t>
            </a:r>
            <a:r>
              <a:rPr lang="en-US" sz="1200" dirty="0" smtClean="0">
                <a:latin typeface="Huawei Sans" panose="020C0503030203020204" pitchFamily="34" charset="0"/>
              </a:rPr>
              <a:t> user with the corresponding security group based on the user login information, and delivers the authorization result containing the security group to which the user belongs (IP-security group information) to the authentication point.</a:t>
            </a:r>
            <a:endParaRPr lang="en-US" altLang="zh-CN" sz="1200" dirty="0" smtClean="0">
              <a:latin typeface="Huawei Sans" panose="020C0503030203020204" pitchFamily="34" charset="0"/>
            </a:endParaRPr>
          </a:p>
          <a:p>
            <a:pPr marL="266700" indent="-266700" algn="l">
              <a:lnSpc>
                <a:spcPct val="100000"/>
              </a:lnSpc>
              <a:buSzPct val="100000"/>
              <a:buFont typeface="+mj-lt"/>
              <a:buAutoNum type="arabicPeriod" startAt="4"/>
            </a:pPr>
            <a:r>
              <a:rPr lang="en-US" sz="1200" dirty="0" smtClean="0">
                <a:latin typeface="Huawei Sans" panose="020C0503030203020204" pitchFamily="34" charset="0"/>
              </a:rPr>
              <a:t>The user accesses network resources.</a:t>
            </a:r>
            <a:endParaRPr lang="en-US" altLang="zh-CN" sz="1200" b="1" dirty="0" smtClean="0">
              <a:latin typeface="Huawei Sans" panose="020C0503030203020204" pitchFamily="34" charset="0"/>
            </a:endParaRPr>
          </a:p>
          <a:p>
            <a:pPr marL="447675" indent="-180975" algn="l">
              <a:lnSpc>
                <a:spcPct val="100000"/>
              </a:lnSpc>
              <a:buSzPct val="100000"/>
              <a:buFont typeface="Huawei Sans" panose="020C0503030203020204" pitchFamily="34" charset="0"/>
              <a:buChar char="▫"/>
            </a:pPr>
            <a:r>
              <a:rPr lang="en-US" sz="1200" dirty="0" smtClean="0">
                <a:latin typeface="Huawei Sans" panose="020C0503030203020204" pitchFamily="34" charset="0"/>
              </a:rPr>
              <a:t>The policy enforcement point identifies the source and destination groups of packets based on the mapping between the user's IP address and security group, and then matches and enforces an inter-group policy.</a:t>
            </a:r>
            <a:endParaRPr lang="en-US" altLang="zh-CN" sz="1200" dirty="0">
              <a:latin typeface="Huawei Sans" panose="020C0503030203020204" pitchFamily="34" charset="0"/>
            </a:endParaRPr>
          </a:p>
        </p:txBody>
      </p:sp>
      <p:cxnSp>
        <p:nvCxnSpPr>
          <p:cNvPr id="8" name="直接连接符 7">
            <a:extLst>
              <a:ext uri="{FF2B5EF4-FFF2-40B4-BE49-F238E27FC236}">
                <a16:creationId xmlns="" xmlns:a16="http://schemas.microsoft.com/office/drawing/2014/main" id="{F1724512-3E18-441D-B606-98D8A14238A6}"/>
              </a:ext>
            </a:extLst>
          </p:cNvPr>
          <p:cNvCxnSpPr/>
          <p:nvPr/>
        </p:nvCxnSpPr>
        <p:spPr bwMode="gray">
          <a:xfrm>
            <a:off x="833152" y="2125657"/>
            <a:ext cx="8128" cy="3600000"/>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9" name="直接连接符 8">
            <a:extLst>
              <a:ext uri="{FF2B5EF4-FFF2-40B4-BE49-F238E27FC236}">
                <a16:creationId xmlns="" xmlns:a16="http://schemas.microsoft.com/office/drawing/2014/main" id="{5AE54BDB-0A1C-4FB1-AED8-87927D01A5D1}"/>
              </a:ext>
            </a:extLst>
          </p:cNvPr>
          <p:cNvCxnSpPr/>
          <p:nvPr/>
        </p:nvCxnSpPr>
        <p:spPr bwMode="gray">
          <a:xfrm>
            <a:off x="1972655" y="2125657"/>
            <a:ext cx="1101" cy="3600000"/>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0" name="直接连接符 9">
            <a:extLst>
              <a:ext uri="{FF2B5EF4-FFF2-40B4-BE49-F238E27FC236}">
                <a16:creationId xmlns="" xmlns:a16="http://schemas.microsoft.com/office/drawing/2014/main" id="{DCCF7681-2AE3-4FF5-A42D-EB19F13249D0}"/>
              </a:ext>
            </a:extLst>
          </p:cNvPr>
          <p:cNvCxnSpPr/>
          <p:nvPr/>
        </p:nvCxnSpPr>
        <p:spPr bwMode="gray">
          <a:xfrm>
            <a:off x="3968552" y="2125656"/>
            <a:ext cx="5008" cy="3600000"/>
          </a:xfrm>
          <a:prstGeom prst="line">
            <a:avLst/>
          </a:prstGeom>
          <a:noFill/>
          <a:ln w="19050" cap="flat" cmpd="sng" algn="ctr">
            <a:solidFill>
              <a:schemeClr val="bg1">
                <a:lumMod val="75000"/>
              </a:schemeClr>
            </a:solidFill>
            <a:prstDash val="sysDot"/>
            <a:round/>
            <a:headEnd type="none" w="med" len="med"/>
            <a:tailEnd type="none" w="med" len="med"/>
          </a:ln>
          <a:effectLst/>
        </p:spPr>
      </p:cxnSp>
      <p:sp>
        <p:nvSpPr>
          <p:cNvPr id="11" name="TextBox 40">
            <a:extLst>
              <a:ext uri="{FF2B5EF4-FFF2-40B4-BE49-F238E27FC236}">
                <a16:creationId xmlns="" xmlns:a16="http://schemas.microsoft.com/office/drawing/2014/main" id="{E23A3C99-EE95-4759-84F4-6525B1F88D30}"/>
              </a:ext>
            </a:extLst>
          </p:cNvPr>
          <p:cNvSpPr txBox="1"/>
          <p:nvPr/>
        </p:nvSpPr>
        <p:spPr bwMode="gray">
          <a:xfrm>
            <a:off x="451437" y="1152462"/>
            <a:ext cx="824372" cy="466269"/>
          </a:xfrm>
          <a:prstGeom prst="rect">
            <a:avLst/>
          </a:prstGeom>
          <a:noFill/>
        </p:spPr>
        <p:txBody>
          <a:bodyPr wrap="square" lIns="48000" tIns="48000" rIns="48000" bIns="48000" rtlCol="0">
            <a:spAutoFit/>
          </a:bodyPr>
          <a:lstStyle/>
          <a:p>
            <a:pPr algn="ctr" fontAlgn="ctr"/>
            <a:r>
              <a:rPr lang="en-US" sz="1200" b="1" dirty="0" smtClean="0">
                <a:latin typeface="Huawei Sans" panose="020C0503030203020204" pitchFamily="34" charset="0"/>
              </a:rPr>
              <a:t>User terminal</a:t>
            </a:r>
            <a:endParaRPr lang="en-US" sz="1200" b="1" dirty="0">
              <a:latin typeface="Huawei Sans" panose="020C0503030203020204" pitchFamily="34" charset="0"/>
            </a:endParaRPr>
          </a:p>
        </p:txBody>
      </p:sp>
      <p:sp>
        <p:nvSpPr>
          <p:cNvPr id="12" name="TextBox 41">
            <a:extLst>
              <a:ext uri="{FF2B5EF4-FFF2-40B4-BE49-F238E27FC236}">
                <a16:creationId xmlns="" xmlns:a16="http://schemas.microsoft.com/office/drawing/2014/main" id="{107FF330-60DF-4117-B4EF-26EB0211B8ED}"/>
              </a:ext>
            </a:extLst>
          </p:cNvPr>
          <p:cNvSpPr txBox="1"/>
          <p:nvPr/>
        </p:nvSpPr>
        <p:spPr bwMode="gray">
          <a:xfrm>
            <a:off x="1277851" y="1034924"/>
            <a:ext cx="1521348" cy="650935"/>
          </a:xfrm>
          <a:prstGeom prst="rect">
            <a:avLst/>
          </a:prstGeom>
          <a:noFill/>
        </p:spPr>
        <p:txBody>
          <a:bodyPr wrap="square" lIns="48000" tIns="48000" rIns="48000" bIns="48000" rtlCol="0">
            <a:spAutoFit/>
          </a:bodyPr>
          <a:lstStyle/>
          <a:p>
            <a:pPr algn="ctr" fontAlgn="ctr"/>
            <a:r>
              <a:rPr lang="en-US" sz="1200" b="1" dirty="0" smtClean="0">
                <a:latin typeface="Huawei Sans" panose="020C0503030203020204" pitchFamily="34" charset="0"/>
              </a:rPr>
              <a:t>Authentication point &amp; policy enforcement point</a:t>
            </a:r>
            <a:endParaRPr lang="en-US" altLang="zh-CN" sz="1200" b="1" dirty="0">
              <a:latin typeface="Huawei Sans" panose="020C0503030203020204" pitchFamily="34" charset="0"/>
              <a:cs typeface="Arial" pitchFamily="34" charset="0"/>
            </a:endParaRPr>
          </a:p>
        </p:txBody>
      </p:sp>
      <p:pic>
        <p:nvPicPr>
          <p:cNvPr id="36" name="图片 35" descr="PC.png">
            <a:extLst>
              <a:ext uri="{FF2B5EF4-FFF2-40B4-BE49-F238E27FC236}">
                <a16:creationId xmlns="" xmlns:a16="http://schemas.microsoft.com/office/drawing/2014/main" id="{2EA9B862-B960-493C-AF31-1A65DB46F124}"/>
              </a:ext>
            </a:extLst>
          </p:cNvPr>
          <p:cNvPicPr>
            <a:picLocks noChangeAspect="1"/>
          </p:cNvPicPr>
          <p:nvPr/>
        </p:nvPicPr>
        <p:blipFill>
          <a:blip r:embed="rId3" cstate="print"/>
          <a:stretch>
            <a:fillRect/>
          </a:stretch>
        </p:blipFill>
        <p:spPr bwMode="gray">
          <a:xfrm>
            <a:off x="595384" y="1676389"/>
            <a:ext cx="566920" cy="402702"/>
          </a:xfrm>
          <a:prstGeom prst="rect">
            <a:avLst/>
          </a:prstGeom>
          <a:effectLst>
            <a:outerShdw blurRad="50800" dist="50800" dir="5400000" algn="ctr" rotWithShape="0">
              <a:schemeClr val="bg1"/>
            </a:outerShdw>
          </a:effectLst>
        </p:spPr>
      </p:pic>
      <p:pic>
        <p:nvPicPr>
          <p:cNvPr id="38" name="图片 37" descr="通用交换机.png"/>
          <p:cNvPicPr>
            <a:picLocks noChangeAspect="1"/>
          </p:cNvPicPr>
          <p:nvPr/>
        </p:nvPicPr>
        <p:blipFill>
          <a:blip r:embed="rId4" cstate="print"/>
          <a:stretch>
            <a:fillRect/>
          </a:stretch>
        </p:blipFill>
        <p:spPr bwMode="gray">
          <a:xfrm>
            <a:off x="1703756" y="1656831"/>
            <a:ext cx="540000" cy="441818"/>
          </a:xfrm>
          <a:prstGeom prst="rect">
            <a:avLst/>
          </a:prstGeom>
        </p:spPr>
      </p:pic>
      <p:pic>
        <p:nvPicPr>
          <p:cNvPr id="39" name="图片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261726" y="1753543"/>
            <a:ext cx="1346845" cy="248394"/>
          </a:xfrm>
          <a:prstGeom prst="rect">
            <a:avLst/>
          </a:prstGeom>
        </p:spPr>
      </p:pic>
      <p:sp>
        <p:nvSpPr>
          <p:cNvPr id="46" name="TextBox 70">
            <a:extLst>
              <a:ext uri="{FF2B5EF4-FFF2-40B4-BE49-F238E27FC236}">
                <a16:creationId xmlns="" xmlns:a16="http://schemas.microsoft.com/office/drawing/2014/main" id="{E06C8464-DCA5-4947-AAAB-669C8670DC6D}"/>
              </a:ext>
            </a:extLst>
          </p:cNvPr>
          <p:cNvSpPr txBox="1">
            <a:spLocks noChangeArrowheads="1"/>
          </p:cNvSpPr>
          <p:nvPr/>
        </p:nvSpPr>
        <p:spPr bwMode="gray">
          <a:xfrm>
            <a:off x="2030460" y="2414707"/>
            <a:ext cx="1690405" cy="749812"/>
          </a:xfrm>
          <a:prstGeom prst="rect">
            <a:avLst/>
          </a:prstGeom>
          <a:noFill/>
          <a:ln w="9525">
            <a:noFill/>
            <a:miter lim="800000"/>
            <a:headEnd/>
            <a:tailEnd/>
          </a:ln>
        </p:spPr>
        <p:txBody>
          <a:bodyPr wrap="square" lIns="36000" tIns="36000" rIns="36000" bIns="36000">
            <a:spAutoFit/>
          </a:bodyPr>
          <a:lstStyle/>
          <a:p>
            <a:pPr marL="180000" indent="-180000" fontAlgn="ctr">
              <a:buFont typeface="+mj-lt"/>
              <a:buAutoNum type="arabicPeriod"/>
            </a:pPr>
            <a:r>
              <a:rPr lang="en-US" sz="1100" dirty="0" smtClean="0">
                <a:latin typeface="Huawei Sans" panose="020C0503030203020204" pitchFamily="34" charset="0"/>
              </a:rPr>
              <a:t>An administrator defines user security groups and inter-group policies.</a:t>
            </a:r>
            <a:endParaRPr lang="en-US" altLang="zh-CN" sz="1100" dirty="0">
              <a:latin typeface="Huawei Sans" panose="020C0503030203020204" pitchFamily="34" charset="0"/>
              <a:cs typeface="Arial" charset="0"/>
            </a:endParaRPr>
          </a:p>
        </p:txBody>
      </p:sp>
      <p:cxnSp>
        <p:nvCxnSpPr>
          <p:cNvPr id="53" name="直接箭头连接符 52">
            <a:extLst>
              <a:ext uri="{FF2B5EF4-FFF2-40B4-BE49-F238E27FC236}">
                <a16:creationId xmlns="" xmlns:a16="http://schemas.microsoft.com/office/drawing/2014/main" id="{92E27AD2-F2F2-4191-86DF-AE0235D20586}"/>
              </a:ext>
            </a:extLst>
          </p:cNvPr>
          <p:cNvCxnSpPr/>
          <p:nvPr/>
        </p:nvCxnSpPr>
        <p:spPr bwMode="gray">
          <a:xfrm>
            <a:off x="1972655" y="3596595"/>
            <a:ext cx="1995896" cy="0"/>
          </a:xfrm>
          <a:prstGeom prst="straightConnector1">
            <a:avLst/>
          </a:prstGeom>
          <a:noFill/>
          <a:ln w="12700" cap="flat" cmpd="sng" algn="ctr">
            <a:solidFill>
              <a:schemeClr val="tx1"/>
            </a:solidFill>
            <a:prstDash val="solid"/>
            <a:round/>
            <a:headEnd type="triangle" w="med" len="med"/>
            <a:tailEnd type="none"/>
          </a:ln>
          <a:effectLst/>
        </p:spPr>
      </p:cxnSp>
      <p:sp>
        <p:nvSpPr>
          <p:cNvPr id="66" name="弧形 65">
            <a:extLst>
              <a:ext uri="{FF2B5EF4-FFF2-40B4-BE49-F238E27FC236}">
                <a16:creationId xmlns="" xmlns:a16="http://schemas.microsoft.com/office/drawing/2014/main" id="{3DA70471-7798-42CD-B717-EB45EDA46C09}"/>
              </a:ext>
            </a:extLst>
          </p:cNvPr>
          <p:cNvSpPr/>
          <p:nvPr/>
        </p:nvSpPr>
        <p:spPr bwMode="gray">
          <a:xfrm flipH="1">
            <a:off x="3639691" y="2529680"/>
            <a:ext cx="496061" cy="447207"/>
          </a:xfrm>
          <a:prstGeom prst="arc">
            <a:avLst>
              <a:gd name="adj1" fmla="val 15456015"/>
              <a:gd name="adj2" fmla="val 6243066"/>
            </a:avLst>
          </a:prstGeom>
          <a:ln w="127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sz="1050" dirty="0">
              <a:latin typeface="Huawei Sans" panose="020C0503030203020204" pitchFamily="34" charset="0"/>
            </a:endParaRPr>
          </a:p>
        </p:txBody>
      </p:sp>
      <p:sp>
        <p:nvSpPr>
          <p:cNvPr id="68" name="TextBox 70">
            <a:extLst>
              <a:ext uri="{FF2B5EF4-FFF2-40B4-BE49-F238E27FC236}">
                <a16:creationId xmlns="" xmlns:a16="http://schemas.microsoft.com/office/drawing/2014/main" id="{E06C8464-DCA5-4947-AAAB-669C8670DC6D}"/>
              </a:ext>
            </a:extLst>
          </p:cNvPr>
          <p:cNvSpPr txBox="1">
            <a:spLocks noChangeArrowheads="1"/>
          </p:cNvSpPr>
          <p:nvPr/>
        </p:nvSpPr>
        <p:spPr bwMode="gray">
          <a:xfrm>
            <a:off x="1972655" y="3205438"/>
            <a:ext cx="2066733" cy="411257"/>
          </a:xfrm>
          <a:prstGeom prst="rect">
            <a:avLst/>
          </a:prstGeom>
          <a:noFill/>
          <a:ln w="9525">
            <a:noFill/>
            <a:miter lim="800000"/>
            <a:headEnd/>
            <a:tailEnd/>
          </a:ln>
        </p:spPr>
        <p:txBody>
          <a:bodyPr wrap="square" lIns="36000" tIns="36000" rIns="36000" bIns="36000">
            <a:spAutoFit/>
          </a:bodyPr>
          <a:lstStyle/>
          <a:p>
            <a:pPr marL="180000" indent="-180000" fontAlgn="ctr">
              <a:buFont typeface="+mj-lt"/>
              <a:buAutoNum type="arabicPeriod" startAt="2"/>
            </a:pPr>
            <a:r>
              <a:rPr lang="en-US" sz="1100" dirty="0" smtClean="0">
                <a:latin typeface="Huawei Sans" panose="020C0503030203020204" pitchFamily="34" charset="0"/>
              </a:rPr>
              <a:t>Deliver security groups and inter-group policies.</a:t>
            </a:r>
            <a:endParaRPr lang="en-US" altLang="zh-CN" sz="1100" dirty="0">
              <a:latin typeface="Huawei Sans" panose="020C0503030203020204" pitchFamily="34" charset="0"/>
              <a:cs typeface="Arial" charset="0"/>
            </a:endParaRPr>
          </a:p>
        </p:txBody>
      </p:sp>
      <p:cxnSp>
        <p:nvCxnSpPr>
          <p:cNvPr id="69" name="直接箭头连接符 68">
            <a:extLst>
              <a:ext uri="{FF2B5EF4-FFF2-40B4-BE49-F238E27FC236}">
                <a16:creationId xmlns="" xmlns:a16="http://schemas.microsoft.com/office/drawing/2014/main" id="{92E27AD2-F2F2-4191-86DF-AE0235D20586}"/>
              </a:ext>
            </a:extLst>
          </p:cNvPr>
          <p:cNvCxnSpPr/>
          <p:nvPr/>
        </p:nvCxnSpPr>
        <p:spPr bwMode="gray">
          <a:xfrm>
            <a:off x="841684" y="4137480"/>
            <a:ext cx="1130971" cy="0"/>
          </a:xfrm>
          <a:prstGeom prst="straightConnector1">
            <a:avLst/>
          </a:prstGeom>
          <a:noFill/>
          <a:ln w="12700" cap="flat" cmpd="sng" algn="ctr">
            <a:solidFill>
              <a:schemeClr val="tx1"/>
            </a:solidFill>
            <a:prstDash val="solid"/>
            <a:round/>
            <a:headEnd type="triangle" w="med" len="med"/>
            <a:tailEnd type="triangle" w="med" len="med"/>
          </a:ln>
          <a:effectLst/>
        </p:spPr>
      </p:cxnSp>
      <p:sp>
        <p:nvSpPr>
          <p:cNvPr id="71" name="TextBox 70">
            <a:extLst>
              <a:ext uri="{FF2B5EF4-FFF2-40B4-BE49-F238E27FC236}">
                <a16:creationId xmlns="" xmlns:a16="http://schemas.microsoft.com/office/drawing/2014/main" id="{E06C8464-DCA5-4947-AAAB-669C8670DC6D}"/>
              </a:ext>
            </a:extLst>
          </p:cNvPr>
          <p:cNvSpPr txBox="1">
            <a:spLocks noChangeArrowheads="1"/>
          </p:cNvSpPr>
          <p:nvPr/>
        </p:nvSpPr>
        <p:spPr bwMode="gray">
          <a:xfrm>
            <a:off x="679492" y="3745014"/>
            <a:ext cx="1264324" cy="411257"/>
          </a:xfrm>
          <a:prstGeom prst="rect">
            <a:avLst/>
          </a:prstGeom>
          <a:noFill/>
          <a:ln w="9525">
            <a:noFill/>
            <a:miter lim="800000"/>
            <a:headEnd/>
            <a:tailEnd/>
          </a:ln>
        </p:spPr>
        <p:txBody>
          <a:bodyPr wrap="square" lIns="36000" tIns="36000" rIns="36000" bIns="36000">
            <a:spAutoFit/>
          </a:bodyPr>
          <a:lstStyle/>
          <a:p>
            <a:pPr marL="180000" indent="-180000" algn="ctr" fontAlgn="ctr">
              <a:buFont typeface="+mj-lt"/>
              <a:buAutoNum type="arabicPeriod" startAt="3"/>
            </a:pPr>
            <a:r>
              <a:rPr lang="en-US" sz="1100" dirty="0" smtClean="0">
                <a:latin typeface="Huawei Sans" panose="020C0503030203020204" pitchFamily="34" charset="0"/>
              </a:rPr>
              <a:t>Initiate authentication.</a:t>
            </a:r>
            <a:endParaRPr lang="en-US" altLang="zh-CN" sz="1100" dirty="0">
              <a:latin typeface="Huawei Sans" panose="020C0503030203020204" pitchFamily="34" charset="0"/>
              <a:cs typeface="Arial" charset="0"/>
            </a:endParaRPr>
          </a:p>
        </p:txBody>
      </p:sp>
      <p:cxnSp>
        <p:nvCxnSpPr>
          <p:cNvPr id="72" name="直接箭头连接符 71">
            <a:extLst>
              <a:ext uri="{FF2B5EF4-FFF2-40B4-BE49-F238E27FC236}">
                <a16:creationId xmlns="" xmlns:a16="http://schemas.microsoft.com/office/drawing/2014/main" id="{92E27AD2-F2F2-4191-86DF-AE0235D20586}"/>
              </a:ext>
            </a:extLst>
          </p:cNvPr>
          <p:cNvCxnSpPr/>
          <p:nvPr/>
        </p:nvCxnSpPr>
        <p:spPr bwMode="gray">
          <a:xfrm>
            <a:off x="1986124" y="4591739"/>
            <a:ext cx="1987436" cy="0"/>
          </a:xfrm>
          <a:prstGeom prst="straightConnector1">
            <a:avLst/>
          </a:prstGeom>
          <a:noFill/>
          <a:ln w="12700" cap="flat" cmpd="sng" algn="ctr">
            <a:solidFill>
              <a:schemeClr val="tx1"/>
            </a:solidFill>
            <a:prstDash val="solid"/>
            <a:round/>
            <a:headEnd type="triangle" w="med" len="med"/>
            <a:tailEnd type="triangle" w="med" len="med"/>
          </a:ln>
          <a:effectLst/>
        </p:spPr>
      </p:cxnSp>
      <p:sp>
        <p:nvSpPr>
          <p:cNvPr id="74" name="TextBox 70">
            <a:extLst>
              <a:ext uri="{FF2B5EF4-FFF2-40B4-BE49-F238E27FC236}">
                <a16:creationId xmlns="" xmlns:a16="http://schemas.microsoft.com/office/drawing/2014/main" id="{E06C8464-DCA5-4947-AAAB-669C8670DC6D}"/>
              </a:ext>
            </a:extLst>
          </p:cNvPr>
          <p:cNvSpPr txBox="1">
            <a:spLocks noChangeArrowheads="1"/>
          </p:cNvSpPr>
          <p:nvPr/>
        </p:nvSpPr>
        <p:spPr bwMode="gray">
          <a:xfrm>
            <a:off x="2069019" y="3990963"/>
            <a:ext cx="1873003" cy="580534"/>
          </a:xfrm>
          <a:prstGeom prst="rect">
            <a:avLst/>
          </a:prstGeom>
          <a:noFill/>
          <a:ln w="9525">
            <a:noFill/>
            <a:miter lim="800000"/>
            <a:headEnd/>
            <a:tailEnd/>
          </a:ln>
        </p:spPr>
        <p:txBody>
          <a:bodyPr wrap="square" lIns="36000" tIns="36000" rIns="36000" bIns="36000">
            <a:spAutoFit/>
          </a:bodyPr>
          <a:lstStyle/>
          <a:p>
            <a:pPr marL="180000" indent="-180000" fontAlgn="ctr">
              <a:buFont typeface="+mj-lt"/>
              <a:buAutoNum type="arabicPeriod" startAt="3"/>
            </a:pPr>
            <a:r>
              <a:rPr lang="en-US" sz="1100" dirty="0" smtClean="0">
                <a:latin typeface="Huawei Sans" panose="020C0503030203020204" pitchFamily="34" charset="0"/>
              </a:rPr>
              <a:t>Verify the user identity and associate the user with a security group.</a:t>
            </a:r>
            <a:endParaRPr lang="en-US" altLang="zh-CN" sz="1100" dirty="0">
              <a:latin typeface="Huawei Sans" panose="020C0503030203020204" pitchFamily="34" charset="0"/>
              <a:cs typeface="Arial" charset="0"/>
            </a:endParaRPr>
          </a:p>
        </p:txBody>
      </p:sp>
      <p:sp>
        <p:nvSpPr>
          <p:cNvPr id="75" name="Freeform 159"/>
          <p:cNvSpPr/>
          <p:nvPr/>
        </p:nvSpPr>
        <p:spPr bwMode="gray">
          <a:xfrm flipH="1">
            <a:off x="4748469" y="1476550"/>
            <a:ext cx="920495" cy="4811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400" dirty="0" smtClean="0">
                <a:solidFill>
                  <a:schemeClr val="bg1">
                    <a:lumMod val="50000"/>
                  </a:schemeClr>
                </a:solidFill>
                <a:latin typeface="Huawei Sans" panose="020C0503030203020204" pitchFamily="34" charset="0"/>
              </a:rPr>
              <a:t>Intranet</a:t>
            </a:r>
            <a:endParaRPr lang="en-US" sz="1400" dirty="0">
              <a:solidFill>
                <a:schemeClr val="bg1">
                  <a:lumMod val="50000"/>
                </a:schemeClr>
              </a:solidFill>
              <a:latin typeface="Huawei Sans" panose="020C0503030203020204" pitchFamily="34" charset="0"/>
            </a:endParaRPr>
          </a:p>
        </p:txBody>
      </p:sp>
      <p:cxnSp>
        <p:nvCxnSpPr>
          <p:cNvPr id="76" name="直接连接符 75">
            <a:extLst>
              <a:ext uri="{FF2B5EF4-FFF2-40B4-BE49-F238E27FC236}">
                <a16:creationId xmlns="" xmlns:a16="http://schemas.microsoft.com/office/drawing/2014/main" id="{DCCF7681-2AE3-4FF5-A42D-EB19F13249D0}"/>
              </a:ext>
            </a:extLst>
          </p:cNvPr>
          <p:cNvCxnSpPr/>
          <p:nvPr/>
        </p:nvCxnSpPr>
        <p:spPr bwMode="gray">
          <a:xfrm>
            <a:off x="5206212" y="2125656"/>
            <a:ext cx="5008" cy="3600000"/>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77" name="直接箭头连接符 76">
            <a:extLst>
              <a:ext uri="{FF2B5EF4-FFF2-40B4-BE49-F238E27FC236}">
                <a16:creationId xmlns="" xmlns:a16="http://schemas.microsoft.com/office/drawing/2014/main" id="{92E27AD2-F2F2-4191-86DF-AE0235D20586}"/>
              </a:ext>
            </a:extLst>
          </p:cNvPr>
          <p:cNvCxnSpPr/>
          <p:nvPr/>
        </p:nvCxnSpPr>
        <p:spPr bwMode="gray">
          <a:xfrm>
            <a:off x="841684" y="5518966"/>
            <a:ext cx="4369536" cy="0"/>
          </a:xfrm>
          <a:prstGeom prst="straightConnector1">
            <a:avLst/>
          </a:prstGeom>
          <a:noFill/>
          <a:ln w="12700" cap="flat" cmpd="sng" algn="ctr">
            <a:solidFill>
              <a:schemeClr val="tx1"/>
            </a:solidFill>
            <a:prstDash val="solid"/>
            <a:round/>
            <a:headEnd type="none" w="med" len="med"/>
            <a:tailEnd type="triangle" w="med" len="med"/>
          </a:ln>
          <a:effectLst/>
        </p:spPr>
      </p:cxnSp>
      <p:sp>
        <p:nvSpPr>
          <p:cNvPr id="79" name="TextBox 70">
            <a:extLst>
              <a:ext uri="{FF2B5EF4-FFF2-40B4-BE49-F238E27FC236}">
                <a16:creationId xmlns="" xmlns:a16="http://schemas.microsoft.com/office/drawing/2014/main" id="{E06C8464-DCA5-4947-AAAB-669C8670DC6D}"/>
              </a:ext>
            </a:extLst>
          </p:cNvPr>
          <p:cNvSpPr txBox="1">
            <a:spLocks noChangeArrowheads="1"/>
          </p:cNvSpPr>
          <p:nvPr/>
        </p:nvSpPr>
        <p:spPr bwMode="gray">
          <a:xfrm>
            <a:off x="1966171" y="4615529"/>
            <a:ext cx="2079762" cy="919089"/>
          </a:xfrm>
          <a:prstGeom prst="rect">
            <a:avLst/>
          </a:prstGeom>
          <a:noFill/>
          <a:ln w="9525">
            <a:noFill/>
            <a:miter lim="800000"/>
            <a:headEnd/>
            <a:tailEnd/>
          </a:ln>
        </p:spPr>
        <p:txBody>
          <a:bodyPr wrap="square" lIns="36000" tIns="36000" rIns="36000" bIns="36000">
            <a:spAutoFit/>
          </a:bodyPr>
          <a:lstStyle/>
          <a:p>
            <a:pPr marL="180000" indent="-180000" fontAlgn="ctr">
              <a:buFont typeface="+mj-lt"/>
              <a:buAutoNum type="arabicPeriod" startAt="4"/>
            </a:pPr>
            <a:r>
              <a:rPr lang="en-US" sz="1100" dirty="0" smtClean="0">
                <a:latin typeface="Huawei Sans" panose="020C0503030203020204" pitchFamily="34" charset="0"/>
              </a:rPr>
              <a:t>The user accesses network resources, and the policy enforcement point enforces the corresponding inter-group policy.</a:t>
            </a:r>
            <a:endParaRPr lang="en-US" altLang="zh-CN" sz="1100" dirty="0">
              <a:latin typeface="Huawei Sans" panose="020C0503030203020204" pitchFamily="34" charset="0"/>
              <a:cs typeface="Arial" charset="0"/>
            </a:endParaRPr>
          </a:p>
        </p:txBody>
      </p:sp>
      <p:sp>
        <p:nvSpPr>
          <p:cNvPr id="25" name="TextBox 40">
            <a:extLst>
              <a:ext uri="{FF2B5EF4-FFF2-40B4-BE49-F238E27FC236}">
                <a16:creationId xmlns="" xmlns:a16="http://schemas.microsoft.com/office/drawing/2014/main" id="{E23A3C99-EE95-4759-84F4-6525B1F88D30}"/>
              </a:ext>
            </a:extLst>
          </p:cNvPr>
          <p:cNvSpPr txBox="1"/>
          <p:nvPr/>
        </p:nvSpPr>
        <p:spPr bwMode="gray">
          <a:xfrm>
            <a:off x="989550" y="5702934"/>
            <a:ext cx="3960634" cy="435492"/>
          </a:xfrm>
          <a:prstGeom prst="rect">
            <a:avLst/>
          </a:prstGeom>
          <a:noFill/>
        </p:spPr>
        <p:txBody>
          <a:bodyPr wrap="square" lIns="48000" tIns="48000" rIns="48000" bIns="48000" rtlCol="0">
            <a:spAutoFit/>
          </a:bodyPr>
          <a:lstStyle/>
          <a:p>
            <a:pPr algn="ctr" fontAlgn="ctr"/>
            <a:r>
              <a:rPr lang="en-US" sz="1100" b="1" dirty="0" smtClean="0">
                <a:latin typeface="Huawei Sans" panose="020C0503030203020204" pitchFamily="34" charset="0"/>
              </a:rPr>
              <a:t>(In this example, the authentication point and policy enforcement point are located on the same device.)</a:t>
            </a:r>
            <a:endParaRPr lang="en-US" altLang="zh-CN" sz="1100" b="1" dirty="0">
              <a:latin typeface="Huawei Sans" panose="020C0503030203020204" pitchFamily="34" charset="0"/>
              <a:cs typeface="Arial" pitchFamily="34" charset="0"/>
            </a:endParaRPr>
          </a:p>
        </p:txBody>
      </p:sp>
    </p:spTree>
    <p:extLst>
      <p:ext uri="{BB962C8B-B14F-4D97-AF65-F5344CB8AC3E}">
        <p14:creationId xmlns:p14="http://schemas.microsoft.com/office/powerpoint/2010/main" val="12264800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8814288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altLang="zh-CN" dirty="0"/>
              <a:t>Working Mechanism </a:t>
            </a:r>
            <a:r>
              <a:rPr lang="en-US" dirty="0" smtClean="0">
                <a:latin typeface="Huawei Sans" panose="020C0503030203020204" pitchFamily="34" charset="0"/>
              </a:rPr>
              <a:t>of Free Mobility (1)</a:t>
            </a:r>
            <a:endParaRPr lang="en-US" altLang="zh-CN" dirty="0">
              <a:latin typeface="Huawei Sans" panose="020C0503030203020204" pitchFamily="34" charset="0"/>
            </a:endParaRPr>
          </a:p>
        </p:txBody>
      </p:sp>
      <p:grpSp>
        <p:nvGrpSpPr>
          <p:cNvPr id="51" name="组合 50"/>
          <p:cNvGrpSpPr/>
          <p:nvPr/>
        </p:nvGrpSpPr>
        <p:grpSpPr bwMode="gray">
          <a:xfrm>
            <a:off x="382697" y="1629434"/>
            <a:ext cx="4664221" cy="3919985"/>
            <a:chOff x="844116" y="1629434"/>
            <a:chExt cx="4664221" cy="3919985"/>
          </a:xfrm>
        </p:grpSpPr>
        <p:cxnSp>
          <p:nvCxnSpPr>
            <p:cNvPr id="5" name="Straight Connector 167"/>
            <p:cNvCxnSpPr>
              <a:stCxn id="15" idx="1"/>
              <a:endCxn id="22" idx="3"/>
            </p:cNvCxnSpPr>
            <p:nvPr/>
          </p:nvCxnSpPr>
          <p:spPr bwMode="gray">
            <a:xfrm flipH="1">
              <a:off x="2374475" y="1891045"/>
              <a:ext cx="66282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167"/>
            <p:cNvCxnSpPr>
              <a:stCxn id="19" idx="0"/>
              <a:endCxn id="13" idx="2"/>
            </p:cNvCxnSpPr>
            <p:nvPr/>
          </p:nvCxnSpPr>
          <p:spPr bwMode="gray">
            <a:xfrm flipV="1">
              <a:off x="4414785"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 name="Straight Connector 167"/>
            <p:cNvCxnSpPr>
              <a:stCxn id="18" idx="0"/>
              <a:endCxn id="12" idx="2"/>
            </p:cNvCxnSpPr>
            <p:nvPr/>
          </p:nvCxnSpPr>
          <p:spPr bwMode="gray">
            <a:xfrm flipV="1">
              <a:off x="2147182"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167"/>
            <p:cNvCxnSpPr>
              <a:stCxn id="24" idx="0"/>
              <a:endCxn id="15" idx="2"/>
            </p:cNvCxnSpPr>
            <p:nvPr/>
          </p:nvCxnSpPr>
          <p:spPr bwMode="gray">
            <a:xfrm flipV="1">
              <a:off x="3282752" y="2091871"/>
              <a:ext cx="0" cy="71547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166"/>
            <p:cNvCxnSpPr>
              <a:endCxn id="13" idx="0"/>
            </p:cNvCxnSpPr>
            <p:nvPr/>
          </p:nvCxnSpPr>
          <p:spPr bwMode="gray">
            <a:xfrm>
              <a:off x="3283748" y="3005467"/>
              <a:ext cx="1131038" cy="864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67"/>
            <p:cNvCxnSpPr>
              <a:endCxn id="12" idx="0"/>
            </p:cNvCxnSpPr>
            <p:nvPr/>
          </p:nvCxnSpPr>
          <p:spPr bwMode="gray">
            <a:xfrm flipH="1">
              <a:off x="2147183" y="3005467"/>
              <a:ext cx="1136566" cy="86470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2" name="图片 76" descr="接入交换机.png"/>
            <p:cNvPicPr>
              <a:picLocks noChangeAspect="1"/>
            </p:cNvPicPr>
            <p:nvPr/>
          </p:nvPicPr>
          <p:blipFill>
            <a:blip r:embed="rId3" cstate="print"/>
            <a:stretch>
              <a:fillRect/>
            </a:stretch>
          </p:blipFill>
          <p:spPr bwMode="gray">
            <a:xfrm>
              <a:off x="1924042" y="3870176"/>
              <a:ext cx="446281" cy="365139"/>
            </a:xfrm>
            <a:prstGeom prst="rect">
              <a:avLst/>
            </a:prstGeom>
          </p:spPr>
        </p:pic>
        <p:pic>
          <p:nvPicPr>
            <p:cNvPr id="13" name="图片 76" descr="接入交换机.png"/>
            <p:cNvPicPr>
              <a:picLocks noChangeAspect="1"/>
            </p:cNvPicPr>
            <p:nvPr/>
          </p:nvPicPr>
          <p:blipFill>
            <a:blip r:embed="rId3" cstate="print"/>
            <a:stretch>
              <a:fillRect/>
            </a:stretch>
          </p:blipFill>
          <p:spPr bwMode="gray">
            <a:xfrm>
              <a:off x="4191645" y="3870176"/>
              <a:ext cx="446281" cy="365139"/>
            </a:xfrm>
            <a:prstGeom prst="rect">
              <a:avLst/>
            </a:prstGeom>
          </p:spPr>
        </p:pic>
        <p:cxnSp>
          <p:nvCxnSpPr>
            <p:cNvPr id="14" name="Straight Connector 167"/>
            <p:cNvCxnSpPr>
              <a:endCxn id="24" idx="3"/>
            </p:cNvCxnSpPr>
            <p:nvPr/>
          </p:nvCxnSpPr>
          <p:spPr bwMode="gray">
            <a:xfrm flipH="1">
              <a:off x="3528206" y="3008175"/>
              <a:ext cx="134515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5"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37297" y="1690218"/>
              <a:ext cx="490909" cy="401653"/>
            </a:xfrm>
            <a:prstGeom prst="rect">
              <a:avLst/>
            </a:prstGeom>
          </p:spPr>
        </p:pic>
        <p:sp>
          <p:nvSpPr>
            <p:cNvPr id="16" name="文本框 15"/>
            <p:cNvSpPr txBox="1"/>
            <p:nvPr/>
          </p:nvSpPr>
          <p:spPr bwMode="gray">
            <a:xfrm>
              <a:off x="2444859" y="2858437"/>
              <a:ext cx="593432"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Core</a:t>
              </a:r>
              <a:endParaRPr lang="en-US" sz="1400" b="1" dirty="0">
                <a:latin typeface="Huawei Sans" panose="020C0503030203020204" pitchFamily="34" charset="0"/>
              </a:endParaRPr>
            </a:p>
          </p:txBody>
        </p:sp>
        <p:sp>
          <p:nvSpPr>
            <p:cNvPr id="17" name="文本框 16"/>
            <p:cNvSpPr txBox="1"/>
            <p:nvPr/>
          </p:nvSpPr>
          <p:spPr bwMode="gray">
            <a:xfrm>
              <a:off x="3505403" y="1737156"/>
              <a:ext cx="883575" cy="307777"/>
            </a:xfrm>
            <a:prstGeom prst="rect">
              <a:avLst/>
            </a:prstGeom>
            <a:noFill/>
          </p:spPr>
          <p:txBody>
            <a:bodyPr wrap="none" rtlCol="0">
              <a:spAutoFit/>
            </a:bodyPr>
            <a:lstStyle/>
            <a:p>
              <a:pPr algn="r" fontAlgn="ctr"/>
              <a:r>
                <a:rPr lang="en-US" altLang="zh-CN" sz="1400" b="1" dirty="0" smtClean="0">
                  <a:latin typeface="Huawei Sans" panose="020C0503030203020204" pitchFamily="34" charset="0"/>
                  <a:sym typeface="Huawei Sans" panose="020C0503030203020204" pitchFamily="34" charset="0"/>
                </a:rPr>
                <a:t>Firewall</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11" descr="开放网络-蓝.png"/>
            <p:cNvPicPr>
              <a:picLocks noChangeAspect="1"/>
            </p:cNvPicPr>
            <p:nvPr/>
          </p:nvPicPr>
          <p:blipFill>
            <a:blip r:embed="rId5" cstate="print"/>
            <a:stretch>
              <a:fillRect/>
            </a:stretch>
          </p:blipFill>
          <p:spPr bwMode="gray">
            <a:xfrm>
              <a:off x="1924204" y="4650528"/>
              <a:ext cx="445956" cy="343290"/>
            </a:xfrm>
            <a:prstGeom prst="rect">
              <a:avLst/>
            </a:prstGeom>
          </p:spPr>
        </p:pic>
        <p:pic>
          <p:nvPicPr>
            <p:cNvPr id="19" name="图片 11" descr="开放网络-蓝.png"/>
            <p:cNvPicPr>
              <a:picLocks noChangeAspect="1"/>
            </p:cNvPicPr>
            <p:nvPr/>
          </p:nvPicPr>
          <p:blipFill>
            <a:blip r:embed="rId5" cstate="print"/>
            <a:stretch>
              <a:fillRect/>
            </a:stretch>
          </p:blipFill>
          <p:spPr bwMode="gray">
            <a:xfrm>
              <a:off x="4191807" y="4650528"/>
              <a:ext cx="445956" cy="343290"/>
            </a:xfrm>
            <a:prstGeom prst="rect">
              <a:avLst/>
            </a:prstGeom>
          </p:spPr>
        </p:pic>
        <p:sp>
          <p:nvSpPr>
            <p:cNvPr id="20" name="文本框 19"/>
            <p:cNvSpPr txBox="1"/>
            <p:nvPr/>
          </p:nvSpPr>
          <p:spPr bwMode="gray">
            <a:xfrm>
              <a:off x="1457076" y="5026199"/>
              <a:ext cx="1388522" cy="523220"/>
            </a:xfrm>
            <a:prstGeom prst="rect">
              <a:avLst/>
            </a:prstGeom>
            <a:noFill/>
          </p:spPr>
          <p:txBody>
            <a:bodyPr wrap="none" rtlCol="0">
              <a:spAutoFit/>
            </a:bodyPr>
            <a:lstStyle/>
            <a:p>
              <a:pPr algn="ctr" fontAlgn="ctr"/>
              <a:r>
                <a:rPr lang="en-US" sz="1400" b="1" dirty="0" smtClean="0">
                  <a:solidFill>
                    <a:schemeClr val="tx1">
                      <a:lumMod val="95000"/>
                      <a:lumOff val="5000"/>
                    </a:schemeClr>
                  </a:solidFill>
                  <a:latin typeface="Huawei Sans" panose="020C0503030203020204" pitchFamily="34" charset="0"/>
                </a:rPr>
                <a:t>User1</a:t>
              </a:r>
            </a:p>
            <a:p>
              <a:pPr algn="ctr" fontAlgn="ctr"/>
              <a:r>
                <a:rPr lang="en-US" sz="1400" dirty="0" smtClean="0">
                  <a:solidFill>
                    <a:schemeClr val="tx1">
                      <a:lumMod val="95000"/>
                      <a:lumOff val="5000"/>
                    </a:schemeClr>
                  </a:solidFill>
                  <a:latin typeface="Huawei Sans" panose="020C0503030203020204" pitchFamily="34" charset="0"/>
                </a:rPr>
                <a:t>192.168.1.1/24</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3738442" y="5026199"/>
              <a:ext cx="1388522" cy="523220"/>
            </a:xfrm>
            <a:prstGeom prst="rect">
              <a:avLst/>
            </a:prstGeom>
            <a:noFill/>
          </p:spPr>
          <p:txBody>
            <a:bodyPr wrap="none" rtlCol="0">
              <a:spAutoFit/>
            </a:bodyPr>
            <a:lstStyle/>
            <a:p>
              <a:pPr algn="ctr" fontAlgn="ctr"/>
              <a:r>
                <a:rPr lang="en-US" sz="1400" b="1" dirty="0" smtClean="0">
                  <a:solidFill>
                    <a:schemeClr val="tx1">
                      <a:lumMod val="95000"/>
                      <a:lumOff val="5000"/>
                    </a:schemeClr>
                  </a:solidFill>
                  <a:latin typeface="Huawei Sans" panose="020C0503030203020204" pitchFamily="34" charset="0"/>
                </a:rPr>
                <a:t>User2</a:t>
              </a:r>
            </a:p>
            <a:p>
              <a:pPr algn="ctr" fontAlgn="ctr"/>
              <a:r>
                <a:rPr lang="en-US" sz="1400" dirty="0" smtClean="0">
                  <a:solidFill>
                    <a:schemeClr val="tx1">
                      <a:lumMod val="95000"/>
                      <a:lumOff val="5000"/>
                    </a:schemeClr>
                  </a:solidFill>
                  <a:latin typeface="Huawei Sans" panose="020C0503030203020204" pitchFamily="34" charset="0"/>
                </a:rPr>
                <a:t>192.168.2.1/24</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 name="图片 72" descr="交换机.png"/>
            <p:cNvPicPr>
              <a:picLocks noChangeAspect="1"/>
            </p:cNvPicPr>
            <p:nvPr/>
          </p:nvPicPr>
          <p:blipFill>
            <a:blip r:embed="rId6" cstate="print"/>
            <a:stretch>
              <a:fillRect/>
            </a:stretch>
          </p:blipFill>
          <p:spPr bwMode="gray">
            <a:xfrm>
              <a:off x="1929670" y="1708476"/>
              <a:ext cx="444805" cy="365137"/>
            </a:xfrm>
            <a:prstGeom prst="rect">
              <a:avLst/>
            </a:prstGeom>
          </p:spPr>
        </p:pic>
        <p:sp>
          <p:nvSpPr>
            <p:cNvPr id="23" name="文本框 22"/>
            <p:cNvSpPr txBox="1"/>
            <p:nvPr/>
          </p:nvSpPr>
          <p:spPr bwMode="gray">
            <a:xfrm>
              <a:off x="844116" y="1629434"/>
              <a:ext cx="1085554" cy="523220"/>
            </a:xfrm>
            <a:prstGeom prst="rect">
              <a:avLst/>
            </a:prstGeom>
            <a:noFill/>
          </p:spPr>
          <p:txBody>
            <a:bodyPr wrap="none" rtlCol="0">
              <a:spAutoFit/>
            </a:bodyPr>
            <a:lstStyle/>
            <a:p>
              <a:pPr algn="r" fontAlgn="ctr"/>
              <a:r>
                <a:rPr lang="en-US" sz="1400" b="1" dirty="0" smtClean="0">
                  <a:latin typeface="Huawei Sans" panose="020C0503030203020204" pitchFamily="34" charset="0"/>
                </a:rPr>
                <a:t>Server</a:t>
              </a:r>
            </a:p>
            <a:p>
              <a:pPr algn="r" fontAlgn="ctr"/>
              <a:r>
                <a:rPr lang="en-US" sz="1400" dirty="0" smtClean="0">
                  <a:latin typeface="Huawei Sans" panose="020C0503030203020204" pitchFamily="34" charset="0"/>
                </a:rPr>
                <a:t>10.1.1.1/24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86" descr="核心交换机.png"/>
            <p:cNvPicPr>
              <a:picLocks noChangeAspect="1"/>
            </p:cNvPicPr>
            <p:nvPr/>
          </p:nvPicPr>
          <p:blipFill>
            <a:blip r:embed="rId7" cstate="print"/>
            <a:stretch>
              <a:fillRect/>
            </a:stretch>
          </p:blipFill>
          <p:spPr bwMode="gray">
            <a:xfrm>
              <a:off x="3037297" y="2807348"/>
              <a:ext cx="490909" cy="401653"/>
            </a:xfrm>
            <a:prstGeom prst="rect">
              <a:avLst/>
            </a:prstGeom>
          </p:spPr>
        </p:pic>
        <p:pic>
          <p:nvPicPr>
            <p:cNvPr id="25" name="图片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556730" y="2811495"/>
              <a:ext cx="951607" cy="540946"/>
            </a:xfrm>
            <a:prstGeom prst="rect">
              <a:avLst/>
            </a:prstGeom>
          </p:spPr>
        </p:pic>
      </p:grpSp>
      <p:graphicFrame>
        <p:nvGraphicFramePr>
          <p:cNvPr id="26" name="Table 68"/>
          <p:cNvGraphicFramePr>
            <a:graphicFrameLocks noGrp="1"/>
          </p:cNvGraphicFramePr>
          <p:nvPr>
            <p:extLst/>
          </p:nvPr>
        </p:nvGraphicFramePr>
        <p:xfrm>
          <a:off x="5977287" y="3691375"/>
          <a:ext cx="2016042" cy="1202400"/>
        </p:xfrm>
        <a:graphic>
          <a:graphicData uri="http://schemas.openxmlformats.org/drawingml/2006/table">
            <a:tbl>
              <a:tblPr firstRow="1" bandRow="1">
                <a:tableStyleId>{5940675A-B579-460E-94D1-54222C63F5DA}</a:tableStyleId>
              </a:tblPr>
              <a:tblGrid>
                <a:gridCol w="774383"/>
                <a:gridCol w="673768"/>
                <a:gridCol w="567891"/>
              </a:tblGrid>
              <a:tr h="0">
                <a:tc>
                  <a:txBody>
                    <a:bodyPr/>
                    <a:lstStyle/>
                    <a:p>
                      <a:pPr algn="ctr" fontAlgn="ctr"/>
                      <a:r>
                        <a:rPr lang="en-US" sz="1200" b="1" dirty="0" smtClean="0">
                          <a:solidFill>
                            <a:schemeClr val="tx1"/>
                          </a:solidFill>
                          <a:latin typeface="Huawei Sans" panose="020C0503030203020204" pitchFamily="34" charset="0"/>
                        </a:rPr>
                        <a:t>Group Type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Group Name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Group ID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r>
                        <a:rPr lang="en-US" sz="1200" dirty="0" smtClean="0">
                          <a:solidFill>
                            <a:schemeClr val="tx1"/>
                          </a:solidFill>
                          <a:latin typeface="Huawei Sans" panose="020C0503030203020204" pitchFamily="34" charset="0"/>
                        </a:rPr>
                        <a:t>Dynamic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Group1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r>
                        <a:rPr lang="en-US" sz="1200" dirty="0" smtClean="0">
                          <a:solidFill>
                            <a:schemeClr val="tx1"/>
                          </a:solidFill>
                          <a:latin typeface="Huawei Sans" panose="020C0503030203020204" pitchFamily="34" charset="0"/>
                        </a:rPr>
                        <a:t>Dynamic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Group2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r>
                        <a:rPr lang="en-US" sz="1200" dirty="0" smtClean="0">
                          <a:solidFill>
                            <a:schemeClr val="tx1"/>
                          </a:solidFill>
                          <a:latin typeface="Huawei Sans" panose="020C0503030203020204" pitchFamily="34" charset="0"/>
                        </a:rPr>
                        <a:t>Static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Server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aphicFrame>
        <p:nvGraphicFramePr>
          <p:cNvPr id="27" name="Table 69"/>
          <p:cNvGraphicFramePr>
            <a:graphicFrameLocks noGrp="1"/>
          </p:cNvGraphicFramePr>
          <p:nvPr>
            <p:extLst/>
          </p:nvPr>
        </p:nvGraphicFramePr>
        <p:xfrm>
          <a:off x="5977287" y="1667301"/>
          <a:ext cx="2016042" cy="764640"/>
        </p:xfrm>
        <a:graphic>
          <a:graphicData uri="http://schemas.openxmlformats.org/drawingml/2006/table">
            <a:tbl>
              <a:tblPr firstRow="1" bandRow="1">
                <a:tableStyleId>{5940675A-B579-460E-94D1-54222C63F5DA}</a:tableStyleId>
              </a:tblPr>
              <a:tblGrid>
                <a:gridCol w="1078057"/>
                <a:gridCol w="937985"/>
              </a:tblGrid>
              <a:tr h="0">
                <a:tc>
                  <a:txBody>
                    <a:bodyPr/>
                    <a:lstStyle/>
                    <a:p>
                      <a:pPr algn="ctr" fontAlgn="ctr"/>
                      <a:r>
                        <a:rPr lang="en-US" sz="1200" b="1" dirty="0" smtClean="0">
                          <a:solidFill>
                            <a:schemeClr val="tx1"/>
                          </a:solidFill>
                          <a:latin typeface="Huawei Sans" panose="020C0503030203020204" pitchFamily="34" charset="0"/>
                        </a:rPr>
                        <a:t>User</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Password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r>
                        <a:rPr lang="en-US" sz="1200" dirty="0" smtClean="0">
                          <a:latin typeface="Huawei Sans" panose="020C0503030203020204" pitchFamily="34" charset="0"/>
                        </a:rPr>
                        <a:t>User1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r>
                        <a:rPr lang="en-US" sz="1200" dirty="0" smtClean="0">
                          <a:latin typeface="Huawei Sans" panose="020C0503030203020204" pitchFamily="34" charset="0"/>
                        </a:rPr>
                        <a:t>User2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28" name="Freeform 72"/>
          <p:cNvSpPr/>
          <p:nvPr/>
        </p:nvSpPr>
        <p:spPr bwMode="gray">
          <a:xfrm rot="5400000" flipV="1">
            <a:off x="6304642" y="16585"/>
            <a:ext cx="3809531" cy="6209699"/>
          </a:xfrm>
          <a:custGeom>
            <a:avLst/>
            <a:gdLst>
              <a:gd name="connsiteX0" fmla="*/ 0 w 4235116"/>
              <a:gd name="connsiteY0" fmla="*/ 5549966 h 5549966"/>
              <a:gd name="connsiteX1" fmla="*/ 0 w 4235116"/>
              <a:gd name="connsiteY1" fmla="*/ 497363 h 5549966"/>
              <a:gd name="connsiteX2" fmla="*/ 1416665 w 4235116"/>
              <a:gd name="connsiteY2" fmla="*/ 497363 h 5549966"/>
              <a:gd name="connsiteX3" fmla="*/ 1572463 w 4235116"/>
              <a:gd name="connsiteY3" fmla="*/ 0 h 5549966"/>
              <a:gd name="connsiteX4" fmla="*/ 1728262 w 4235116"/>
              <a:gd name="connsiteY4" fmla="*/ 497363 h 5549966"/>
              <a:gd name="connsiteX5" fmla="*/ 4235116 w 4235116"/>
              <a:gd name="connsiteY5" fmla="*/ 497363 h 5549966"/>
              <a:gd name="connsiteX6" fmla="*/ 4235116 w 4235116"/>
              <a:gd name="connsiteY6" fmla="*/ 5549966 h 5549966"/>
              <a:gd name="connsiteX0" fmla="*/ 0 w 4235116"/>
              <a:gd name="connsiteY0" fmla="*/ 5430914 h 5430914"/>
              <a:gd name="connsiteX1" fmla="*/ 0 w 4235116"/>
              <a:gd name="connsiteY1" fmla="*/ 378311 h 5430914"/>
              <a:gd name="connsiteX2" fmla="*/ 1416665 w 4235116"/>
              <a:gd name="connsiteY2" fmla="*/ 378311 h 5430914"/>
              <a:gd name="connsiteX3" fmla="*/ 1562313 w 4235116"/>
              <a:gd name="connsiteY3" fmla="*/ 0 h 5430914"/>
              <a:gd name="connsiteX4" fmla="*/ 1728262 w 4235116"/>
              <a:gd name="connsiteY4" fmla="*/ 378311 h 5430914"/>
              <a:gd name="connsiteX5" fmla="*/ 4235116 w 4235116"/>
              <a:gd name="connsiteY5" fmla="*/ 378311 h 5430914"/>
              <a:gd name="connsiteX6" fmla="*/ 4235116 w 4235116"/>
              <a:gd name="connsiteY6" fmla="*/ 5430914 h 5430914"/>
              <a:gd name="connsiteX7" fmla="*/ 0 w 4235116"/>
              <a:gd name="connsiteY7" fmla="*/ 5430914 h 5430914"/>
              <a:gd name="connsiteX0" fmla="*/ 0 w 4235116"/>
              <a:gd name="connsiteY0" fmla="*/ 5471906 h 5471906"/>
              <a:gd name="connsiteX1" fmla="*/ 0 w 4235116"/>
              <a:gd name="connsiteY1" fmla="*/ 419303 h 5471906"/>
              <a:gd name="connsiteX2" fmla="*/ 1416665 w 4235116"/>
              <a:gd name="connsiteY2" fmla="*/ 419303 h 5471906"/>
              <a:gd name="connsiteX3" fmla="*/ 2073791 w 4235116"/>
              <a:gd name="connsiteY3" fmla="*/ 0 h 5471906"/>
              <a:gd name="connsiteX4" fmla="*/ 1728262 w 4235116"/>
              <a:gd name="connsiteY4" fmla="*/ 419303 h 5471906"/>
              <a:gd name="connsiteX5" fmla="*/ 4235116 w 4235116"/>
              <a:gd name="connsiteY5" fmla="*/ 419303 h 5471906"/>
              <a:gd name="connsiteX6" fmla="*/ 4235116 w 4235116"/>
              <a:gd name="connsiteY6" fmla="*/ 5471906 h 5471906"/>
              <a:gd name="connsiteX7" fmla="*/ 0 w 4235116"/>
              <a:gd name="connsiteY7" fmla="*/ 5471906 h 5471906"/>
              <a:gd name="connsiteX0" fmla="*/ 0 w 4235116"/>
              <a:gd name="connsiteY0" fmla="*/ 5572421 h 5572421"/>
              <a:gd name="connsiteX1" fmla="*/ 0 w 4235116"/>
              <a:gd name="connsiteY1" fmla="*/ 519818 h 5572421"/>
              <a:gd name="connsiteX2" fmla="*/ 1416665 w 4235116"/>
              <a:gd name="connsiteY2" fmla="*/ 519818 h 5572421"/>
              <a:gd name="connsiteX3" fmla="*/ 1854591 w 4235116"/>
              <a:gd name="connsiteY3" fmla="*/ 0 h 5572421"/>
              <a:gd name="connsiteX4" fmla="*/ 1728262 w 4235116"/>
              <a:gd name="connsiteY4" fmla="*/ 519818 h 5572421"/>
              <a:gd name="connsiteX5" fmla="*/ 4235116 w 4235116"/>
              <a:gd name="connsiteY5" fmla="*/ 519818 h 5572421"/>
              <a:gd name="connsiteX6" fmla="*/ 4235116 w 4235116"/>
              <a:gd name="connsiteY6" fmla="*/ 5572421 h 5572421"/>
              <a:gd name="connsiteX7" fmla="*/ 0 w 4235116"/>
              <a:gd name="connsiteY7" fmla="*/ 5572421 h 5572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5116" h="5572421">
                <a:moveTo>
                  <a:pt x="0" y="5572421"/>
                </a:moveTo>
                <a:lnTo>
                  <a:pt x="0" y="519818"/>
                </a:lnTo>
                <a:lnTo>
                  <a:pt x="1416665" y="519818"/>
                </a:lnTo>
                <a:lnTo>
                  <a:pt x="1854591" y="0"/>
                </a:lnTo>
                <a:lnTo>
                  <a:pt x="1728262" y="519818"/>
                </a:lnTo>
                <a:lnTo>
                  <a:pt x="4235116" y="519818"/>
                </a:lnTo>
                <a:lnTo>
                  <a:pt x="4235116" y="5572421"/>
                </a:lnTo>
                <a:lnTo>
                  <a:pt x="0" y="5572421"/>
                </a:ln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55"/>
          <p:cNvSpPr txBox="1"/>
          <p:nvPr/>
        </p:nvSpPr>
        <p:spPr bwMode="gray">
          <a:xfrm>
            <a:off x="5856025" y="1240670"/>
            <a:ext cx="3411511" cy="348813"/>
          </a:xfrm>
          <a:prstGeom prst="rect">
            <a:avLst/>
          </a:prstGeom>
          <a:noFill/>
        </p:spPr>
        <p:txBody>
          <a:bodyPr wrap="none" rtlCol="0">
            <a:spAutoFit/>
          </a:bodyPr>
          <a:lstStyle/>
          <a:p>
            <a:pPr fontAlgn="ctr">
              <a:lnSpc>
                <a:spcPts val="2000"/>
              </a:lnSpc>
            </a:pPr>
            <a:r>
              <a:rPr lang="en-US" sz="1400" b="1" dirty="0" smtClean="0">
                <a:latin typeface="Huawei Sans" panose="020C0503030203020204" pitchFamily="34" charset="0"/>
              </a:rPr>
              <a:t>Create users </a:t>
            </a:r>
            <a:r>
              <a:rPr lang="en-US" sz="1400" dirty="0" smtClean="0">
                <a:latin typeface="Huawei Sans" panose="020C0503030203020204" pitchFamily="34" charset="0"/>
              </a:rPr>
              <a:t>on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Box 55"/>
          <p:cNvSpPr txBox="1"/>
          <p:nvPr/>
        </p:nvSpPr>
        <p:spPr bwMode="gray">
          <a:xfrm>
            <a:off x="5856025" y="2526109"/>
            <a:ext cx="5054276" cy="1118255"/>
          </a:xfrm>
          <a:prstGeom prst="rect">
            <a:avLst/>
          </a:prstGeom>
          <a:noFill/>
        </p:spPr>
        <p:txBody>
          <a:bodyPr wrap="square" rtlCol="0">
            <a:spAutoFit/>
          </a:bodyPr>
          <a:lstStyle/>
          <a:p>
            <a:pPr fontAlgn="ctr">
              <a:lnSpc>
                <a:spcPts val="2000"/>
              </a:lnSpc>
            </a:pPr>
            <a:r>
              <a:rPr lang="en-US" sz="1400" b="1" dirty="0" smtClean="0">
                <a:latin typeface="Huawei Sans" panose="020C0503030203020204" pitchFamily="34" charset="0"/>
              </a:rPr>
              <a:t>Create security groups</a:t>
            </a:r>
            <a:r>
              <a:rPr lang="en-US" sz="1400" dirty="0" smtClean="0">
                <a:latin typeface="Huawei Sans" panose="020C0503030203020204" pitchFamily="34" charset="0"/>
              </a:rPr>
              <a:t>, bind the server IP address to the server security group, and configure authorization rules and results to bind User1 and User2 to security groups Group1 and Group2, respectively.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Right Arrow 29"/>
          <p:cNvSpPr/>
          <p:nvPr/>
        </p:nvSpPr>
        <p:spPr bwMode="gray">
          <a:xfrm flipH="1">
            <a:off x="7934168" y="4168673"/>
            <a:ext cx="363393" cy="171801"/>
          </a:xfrm>
          <a:prstGeom prst="rightArrow">
            <a:avLst>
              <a:gd name="adj1" fmla="val 79333"/>
              <a:gd name="adj2" fmla="val 50000"/>
            </a:avLst>
          </a:prstGeom>
          <a:gradFill flip="none" rotWithShape="1">
            <a:gsLst>
              <a:gs pos="15000">
                <a:schemeClr val="accent1">
                  <a:lumMod val="5000"/>
                  <a:lumOff val="95000"/>
                  <a:alpha val="0"/>
                </a:schemeClr>
              </a:gs>
              <a:gs pos="81000">
                <a:srgbClr val="F6B78C"/>
              </a:gs>
            </a:gsLst>
            <a:lin ang="0" scaled="1"/>
            <a:tileRect/>
          </a:gradFill>
          <a:ln>
            <a:gradFill flip="none" rotWithShape="1">
              <a:gsLst>
                <a:gs pos="11000">
                  <a:schemeClr val="accent1">
                    <a:lumMod val="0"/>
                    <a:lumOff val="100000"/>
                    <a:alpha val="0"/>
                  </a:schemeClr>
                </a:gs>
                <a:gs pos="67000">
                  <a:srgbClr val="F28944"/>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Box 55"/>
          <p:cNvSpPr txBox="1"/>
          <p:nvPr/>
        </p:nvSpPr>
        <p:spPr bwMode="gray">
          <a:xfrm>
            <a:off x="8186478" y="4105427"/>
            <a:ext cx="2723823" cy="307777"/>
          </a:xfrm>
          <a:prstGeom prst="rect">
            <a:avLst/>
          </a:prstGeom>
          <a:noFill/>
        </p:spPr>
        <p:txBody>
          <a:bodyPr wrap="none" rtlCol="0">
            <a:spAutoFit/>
          </a:bodyPr>
          <a:lstStyle/>
          <a:p>
            <a:pPr fontAlgn="ctr"/>
            <a:r>
              <a:rPr lang="en-US" sz="1400" dirty="0" smtClean="0">
                <a:solidFill>
                  <a:srgbClr val="ED6D00"/>
                </a:solidFill>
                <a:latin typeface="Huawei Sans" panose="020C0503030203020204" pitchFamily="34" charset="0"/>
              </a:rPr>
              <a:t>Dynamic authorization (User1)</a:t>
            </a:r>
            <a:endParaRPr lang="en-US" altLang="zh-CN" sz="14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Right Arrow 31"/>
          <p:cNvSpPr/>
          <p:nvPr/>
        </p:nvSpPr>
        <p:spPr bwMode="gray">
          <a:xfrm flipH="1">
            <a:off x="7934168" y="4420654"/>
            <a:ext cx="363393" cy="171801"/>
          </a:xfrm>
          <a:prstGeom prst="rightArrow">
            <a:avLst>
              <a:gd name="adj1" fmla="val 79333"/>
              <a:gd name="adj2" fmla="val 50000"/>
            </a:avLst>
          </a:prstGeom>
          <a:gradFill flip="none" rotWithShape="1">
            <a:gsLst>
              <a:gs pos="15000">
                <a:schemeClr val="accent1">
                  <a:lumMod val="5000"/>
                  <a:lumOff val="95000"/>
                  <a:alpha val="0"/>
                </a:schemeClr>
              </a:gs>
              <a:gs pos="81000">
                <a:srgbClr val="F6B78C"/>
              </a:gs>
            </a:gsLst>
            <a:lin ang="0" scaled="1"/>
            <a:tileRect/>
          </a:gradFill>
          <a:ln>
            <a:gradFill flip="none" rotWithShape="1">
              <a:gsLst>
                <a:gs pos="11000">
                  <a:schemeClr val="accent1">
                    <a:lumMod val="0"/>
                    <a:lumOff val="100000"/>
                    <a:alpha val="0"/>
                  </a:schemeClr>
                </a:gs>
                <a:gs pos="67000">
                  <a:srgbClr val="F28944"/>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55"/>
          <p:cNvSpPr txBox="1"/>
          <p:nvPr/>
        </p:nvSpPr>
        <p:spPr bwMode="gray">
          <a:xfrm>
            <a:off x="8186478" y="4357408"/>
            <a:ext cx="2723823" cy="307777"/>
          </a:xfrm>
          <a:prstGeom prst="rect">
            <a:avLst/>
          </a:prstGeom>
          <a:noFill/>
        </p:spPr>
        <p:txBody>
          <a:bodyPr wrap="none" rtlCol="0">
            <a:spAutoFit/>
          </a:bodyPr>
          <a:lstStyle/>
          <a:p>
            <a:pPr fontAlgn="ctr"/>
            <a:r>
              <a:rPr lang="en-US" sz="1400" dirty="0" smtClean="0">
                <a:solidFill>
                  <a:srgbClr val="ED6D00"/>
                </a:solidFill>
                <a:latin typeface="Huawei Sans" panose="020C0503030203020204" pitchFamily="34" charset="0"/>
              </a:rPr>
              <a:t>Dynamic authorization (User2)</a:t>
            </a:r>
            <a:endParaRPr lang="en-US" altLang="zh-CN" sz="14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Right Arrow 33"/>
          <p:cNvSpPr/>
          <p:nvPr/>
        </p:nvSpPr>
        <p:spPr bwMode="gray">
          <a:xfrm flipH="1">
            <a:off x="7934168" y="4672777"/>
            <a:ext cx="363393" cy="171801"/>
          </a:xfrm>
          <a:prstGeom prst="rightArrow">
            <a:avLst>
              <a:gd name="adj1" fmla="val 79333"/>
              <a:gd name="adj2" fmla="val 50000"/>
            </a:avLst>
          </a:prstGeom>
          <a:gradFill flip="none" rotWithShape="1">
            <a:gsLst>
              <a:gs pos="15000">
                <a:schemeClr val="accent1">
                  <a:lumMod val="5000"/>
                  <a:lumOff val="95000"/>
                  <a:alpha val="0"/>
                </a:schemeClr>
              </a:gs>
              <a:gs pos="81000">
                <a:srgbClr val="F6B78C"/>
              </a:gs>
            </a:gsLst>
            <a:lin ang="0" scaled="1"/>
            <a:tileRect/>
          </a:gradFill>
          <a:ln>
            <a:gradFill flip="none" rotWithShape="1">
              <a:gsLst>
                <a:gs pos="11000">
                  <a:schemeClr val="accent1">
                    <a:lumMod val="0"/>
                    <a:lumOff val="100000"/>
                    <a:alpha val="0"/>
                  </a:schemeClr>
                </a:gs>
                <a:gs pos="67000">
                  <a:srgbClr val="F28944"/>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55"/>
          <p:cNvSpPr txBox="1"/>
          <p:nvPr/>
        </p:nvSpPr>
        <p:spPr bwMode="gray">
          <a:xfrm>
            <a:off x="8186478" y="4609531"/>
            <a:ext cx="3183885" cy="307777"/>
          </a:xfrm>
          <a:prstGeom prst="rect">
            <a:avLst/>
          </a:prstGeom>
          <a:noFill/>
        </p:spPr>
        <p:txBody>
          <a:bodyPr wrap="none" rtlCol="0">
            <a:spAutoFit/>
          </a:bodyPr>
          <a:lstStyle/>
          <a:p>
            <a:pPr fontAlgn="ctr"/>
            <a:r>
              <a:rPr lang="en-US" sz="1400" dirty="0" smtClean="0">
                <a:solidFill>
                  <a:srgbClr val="ED6D00"/>
                </a:solidFill>
                <a:latin typeface="Huawei Sans" panose="020C0503030203020204" pitchFamily="34" charset="0"/>
              </a:rPr>
              <a:t>Static binding &lt;- 10.1.1.1/32 (server)</a:t>
            </a:r>
            <a:endParaRPr lang="en-US" altLang="zh-CN" sz="14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160314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altLang="zh-CN" dirty="0"/>
              <a:t>Working Mechanism </a:t>
            </a:r>
            <a:r>
              <a:rPr lang="en-US" dirty="0" smtClean="0">
                <a:latin typeface="Huawei Sans" panose="020C0503030203020204" pitchFamily="34" charset="0"/>
              </a:rPr>
              <a:t>of Free Mobility (2)</a:t>
            </a:r>
            <a:endParaRPr lang="en-US" altLang="zh-CN" dirty="0">
              <a:latin typeface="Huawei Sans" panose="020C0503030203020204" pitchFamily="34" charset="0"/>
            </a:endParaRPr>
          </a:p>
        </p:txBody>
      </p:sp>
      <p:sp>
        <p:nvSpPr>
          <p:cNvPr id="28" name="Freeform 72"/>
          <p:cNvSpPr/>
          <p:nvPr/>
        </p:nvSpPr>
        <p:spPr bwMode="gray">
          <a:xfrm rot="5400000" flipV="1">
            <a:off x="6746299" y="-240557"/>
            <a:ext cx="2828827" cy="6122919"/>
          </a:xfrm>
          <a:custGeom>
            <a:avLst/>
            <a:gdLst>
              <a:gd name="connsiteX0" fmla="*/ 0 w 4235116"/>
              <a:gd name="connsiteY0" fmla="*/ 5549966 h 5549966"/>
              <a:gd name="connsiteX1" fmla="*/ 0 w 4235116"/>
              <a:gd name="connsiteY1" fmla="*/ 497363 h 5549966"/>
              <a:gd name="connsiteX2" fmla="*/ 1416665 w 4235116"/>
              <a:gd name="connsiteY2" fmla="*/ 497363 h 5549966"/>
              <a:gd name="connsiteX3" fmla="*/ 1572463 w 4235116"/>
              <a:gd name="connsiteY3" fmla="*/ 0 h 5549966"/>
              <a:gd name="connsiteX4" fmla="*/ 1728262 w 4235116"/>
              <a:gd name="connsiteY4" fmla="*/ 497363 h 5549966"/>
              <a:gd name="connsiteX5" fmla="*/ 4235116 w 4235116"/>
              <a:gd name="connsiteY5" fmla="*/ 497363 h 5549966"/>
              <a:gd name="connsiteX6" fmla="*/ 4235116 w 4235116"/>
              <a:gd name="connsiteY6" fmla="*/ 5549966 h 5549966"/>
              <a:gd name="connsiteX0" fmla="*/ 0 w 4235116"/>
              <a:gd name="connsiteY0" fmla="*/ 5430914 h 5430914"/>
              <a:gd name="connsiteX1" fmla="*/ 0 w 4235116"/>
              <a:gd name="connsiteY1" fmla="*/ 378311 h 5430914"/>
              <a:gd name="connsiteX2" fmla="*/ 1416665 w 4235116"/>
              <a:gd name="connsiteY2" fmla="*/ 378311 h 5430914"/>
              <a:gd name="connsiteX3" fmla="*/ 1562313 w 4235116"/>
              <a:gd name="connsiteY3" fmla="*/ 0 h 5430914"/>
              <a:gd name="connsiteX4" fmla="*/ 1728262 w 4235116"/>
              <a:gd name="connsiteY4" fmla="*/ 378311 h 5430914"/>
              <a:gd name="connsiteX5" fmla="*/ 4235116 w 4235116"/>
              <a:gd name="connsiteY5" fmla="*/ 378311 h 5430914"/>
              <a:gd name="connsiteX6" fmla="*/ 4235116 w 4235116"/>
              <a:gd name="connsiteY6" fmla="*/ 5430914 h 5430914"/>
              <a:gd name="connsiteX7" fmla="*/ 0 w 4235116"/>
              <a:gd name="connsiteY7" fmla="*/ 5430914 h 5430914"/>
              <a:gd name="connsiteX0" fmla="*/ 0 w 4235116"/>
              <a:gd name="connsiteY0" fmla="*/ 5471906 h 5471906"/>
              <a:gd name="connsiteX1" fmla="*/ 0 w 4235116"/>
              <a:gd name="connsiteY1" fmla="*/ 419303 h 5471906"/>
              <a:gd name="connsiteX2" fmla="*/ 1416665 w 4235116"/>
              <a:gd name="connsiteY2" fmla="*/ 419303 h 5471906"/>
              <a:gd name="connsiteX3" fmla="*/ 2073791 w 4235116"/>
              <a:gd name="connsiteY3" fmla="*/ 0 h 5471906"/>
              <a:gd name="connsiteX4" fmla="*/ 1728262 w 4235116"/>
              <a:gd name="connsiteY4" fmla="*/ 419303 h 5471906"/>
              <a:gd name="connsiteX5" fmla="*/ 4235116 w 4235116"/>
              <a:gd name="connsiteY5" fmla="*/ 419303 h 5471906"/>
              <a:gd name="connsiteX6" fmla="*/ 4235116 w 4235116"/>
              <a:gd name="connsiteY6" fmla="*/ 5471906 h 5471906"/>
              <a:gd name="connsiteX7" fmla="*/ 0 w 4235116"/>
              <a:gd name="connsiteY7" fmla="*/ 5471906 h 5471906"/>
              <a:gd name="connsiteX0" fmla="*/ 0 w 4235116"/>
              <a:gd name="connsiteY0" fmla="*/ 5572421 h 5572421"/>
              <a:gd name="connsiteX1" fmla="*/ 0 w 4235116"/>
              <a:gd name="connsiteY1" fmla="*/ 519818 h 5572421"/>
              <a:gd name="connsiteX2" fmla="*/ 1416665 w 4235116"/>
              <a:gd name="connsiteY2" fmla="*/ 519818 h 5572421"/>
              <a:gd name="connsiteX3" fmla="*/ 1854591 w 4235116"/>
              <a:gd name="connsiteY3" fmla="*/ 0 h 5572421"/>
              <a:gd name="connsiteX4" fmla="*/ 1728262 w 4235116"/>
              <a:gd name="connsiteY4" fmla="*/ 519818 h 5572421"/>
              <a:gd name="connsiteX5" fmla="*/ 4235116 w 4235116"/>
              <a:gd name="connsiteY5" fmla="*/ 519818 h 5572421"/>
              <a:gd name="connsiteX6" fmla="*/ 4235116 w 4235116"/>
              <a:gd name="connsiteY6" fmla="*/ 5572421 h 5572421"/>
              <a:gd name="connsiteX7" fmla="*/ 0 w 4235116"/>
              <a:gd name="connsiteY7" fmla="*/ 5572421 h 5572421"/>
              <a:gd name="connsiteX0" fmla="*/ 0 w 4235116"/>
              <a:gd name="connsiteY0" fmla="*/ 5742882 h 5742882"/>
              <a:gd name="connsiteX1" fmla="*/ 0 w 4235116"/>
              <a:gd name="connsiteY1" fmla="*/ 690279 h 5742882"/>
              <a:gd name="connsiteX2" fmla="*/ 1416665 w 4235116"/>
              <a:gd name="connsiteY2" fmla="*/ 690279 h 5742882"/>
              <a:gd name="connsiteX3" fmla="*/ 2649257 w 4235116"/>
              <a:gd name="connsiteY3" fmla="*/ 0 h 5742882"/>
              <a:gd name="connsiteX4" fmla="*/ 1728262 w 4235116"/>
              <a:gd name="connsiteY4" fmla="*/ 690279 h 5742882"/>
              <a:gd name="connsiteX5" fmla="*/ 4235116 w 4235116"/>
              <a:gd name="connsiteY5" fmla="*/ 690279 h 5742882"/>
              <a:gd name="connsiteX6" fmla="*/ 4235116 w 4235116"/>
              <a:gd name="connsiteY6" fmla="*/ 5742882 h 5742882"/>
              <a:gd name="connsiteX7" fmla="*/ 0 w 4235116"/>
              <a:gd name="connsiteY7" fmla="*/ 5742882 h 5742882"/>
              <a:gd name="connsiteX0" fmla="*/ 0 w 4235116"/>
              <a:gd name="connsiteY0" fmla="*/ 5572421 h 5572421"/>
              <a:gd name="connsiteX1" fmla="*/ 0 w 4235116"/>
              <a:gd name="connsiteY1" fmla="*/ 519818 h 5572421"/>
              <a:gd name="connsiteX2" fmla="*/ 1416665 w 4235116"/>
              <a:gd name="connsiteY2" fmla="*/ 519818 h 5572421"/>
              <a:gd name="connsiteX3" fmla="*/ 2354096 w 4235116"/>
              <a:gd name="connsiteY3" fmla="*/ 0 h 5572421"/>
              <a:gd name="connsiteX4" fmla="*/ 1728262 w 4235116"/>
              <a:gd name="connsiteY4" fmla="*/ 519818 h 5572421"/>
              <a:gd name="connsiteX5" fmla="*/ 4235116 w 4235116"/>
              <a:gd name="connsiteY5" fmla="*/ 519818 h 5572421"/>
              <a:gd name="connsiteX6" fmla="*/ 4235116 w 4235116"/>
              <a:gd name="connsiteY6" fmla="*/ 5572421 h 5572421"/>
              <a:gd name="connsiteX7" fmla="*/ 0 w 4235116"/>
              <a:gd name="connsiteY7" fmla="*/ 5572421 h 5572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5116" h="5572421">
                <a:moveTo>
                  <a:pt x="0" y="5572421"/>
                </a:moveTo>
                <a:lnTo>
                  <a:pt x="0" y="519818"/>
                </a:lnTo>
                <a:lnTo>
                  <a:pt x="1416665" y="519818"/>
                </a:lnTo>
                <a:lnTo>
                  <a:pt x="2354096" y="0"/>
                </a:lnTo>
                <a:lnTo>
                  <a:pt x="1728262" y="519818"/>
                </a:lnTo>
                <a:lnTo>
                  <a:pt x="4235116" y="519818"/>
                </a:lnTo>
                <a:lnTo>
                  <a:pt x="4235116" y="5572421"/>
                </a:lnTo>
                <a:lnTo>
                  <a:pt x="0" y="5572421"/>
                </a:ln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9" name="Table 77"/>
          <p:cNvGraphicFramePr>
            <a:graphicFrameLocks noGrp="1"/>
          </p:cNvGraphicFramePr>
          <p:nvPr>
            <p:extLst/>
          </p:nvPr>
        </p:nvGraphicFramePr>
        <p:xfrm>
          <a:off x="5888053" y="2371725"/>
          <a:ext cx="5065696" cy="1751878"/>
        </p:xfrm>
        <a:graphic>
          <a:graphicData uri="http://schemas.openxmlformats.org/drawingml/2006/table">
            <a:tbl>
              <a:tblPr firstRow="1" bandRow="1">
                <a:tableStyleId>{5940675A-B579-460E-94D1-54222C63F5DA}</a:tableStyleId>
              </a:tblPr>
              <a:tblGrid>
                <a:gridCol w="1474558"/>
                <a:gridCol w="1149446"/>
                <a:gridCol w="1220846"/>
                <a:gridCol w="1220846"/>
              </a:tblGrid>
              <a:tr h="560854">
                <a:tc>
                  <a:txBody>
                    <a:bodyPr/>
                    <a:lstStyle/>
                    <a:p>
                      <a:pPr algn="l" fontAlgn="ctr"/>
                      <a:endParaRPr lang="en-US" sz="1100" b="1" dirty="0" smtClean="0">
                        <a:solidFill>
                          <a:schemeClr val="tx1"/>
                        </a:solidFill>
                        <a:latin typeface="Huawei Sans" panose="020C0503030203020204" pitchFamily="34" charset="0"/>
                      </a:endParaRPr>
                    </a:p>
                    <a:p>
                      <a:pPr algn="l" fontAlgn="ctr"/>
                      <a:r>
                        <a:rPr lang="en-US" sz="1200" b="1" dirty="0" smtClean="0">
                          <a:solidFill>
                            <a:schemeClr val="tx1"/>
                          </a:solidFill>
                          <a:latin typeface="Huawei Sans" panose="020C0503030203020204" pitchFamily="34" charset="0"/>
                        </a:rPr>
                        <a:t>Source Group</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T="18000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Group1</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Group2</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Server</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97008">
                <a:tc>
                  <a:txBody>
                    <a:bodyPr/>
                    <a:lstStyle/>
                    <a:p>
                      <a:pPr algn="ctr" fontAlgn="ctr"/>
                      <a:r>
                        <a:rPr lang="en-US" sz="1200" b="1" dirty="0" smtClean="0">
                          <a:solidFill>
                            <a:schemeClr val="tx1"/>
                          </a:solidFill>
                          <a:latin typeface="Huawei Sans" panose="020C0503030203020204" pitchFamily="34" charset="0"/>
                        </a:rPr>
                        <a:t>Group1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7008">
                <a:tc>
                  <a:txBody>
                    <a:bodyPr/>
                    <a:lstStyle/>
                    <a:p>
                      <a:pPr algn="ctr" fontAlgn="ctr"/>
                      <a:r>
                        <a:rPr lang="en-US" sz="1200" b="1" dirty="0" smtClean="0">
                          <a:solidFill>
                            <a:schemeClr val="tx1"/>
                          </a:solidFill>
                          <a:latin typeface="Huawei Sans" panose="020C0503030203020204" pitchFamily="34" charset="0"/>
                        </a:rPr>
                        <a:t>Group2</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7008">
                <a:tc>
                  <a:txBody>
                    <a:bodyPr/>
                    <a:lstStyle/>
                    <a:p>
                      <a:pPr algn="ctr" fontAlgn="ctr"/>
                      <a:r>
                        <a:rPr lang="en-US" sz="1200" b="1" dirty="0" smtClean="0">
                          <a:solidFill>
                            <a:schemeClr val="tx1"/>
                          </a:solidFill>
                          <a:latin typeface="Huawei Sans" panose="020C0503030203020204" pitchFamily="34" charset="0"/>
                        </a:rPr>
                        <a:t>Server</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cxnSp>
        <p:nvCxnSpPr>
          <p:cNvPr id="40" name="直接连接符 39"/>
          <p:cNvCxnSpPr/>
          <p:nvPr/>
        </p:nvCxnSpPr>
        <p:spPr bwMode="gray">
          <a:xfrm>
            <a:off x="5910355" y="2461078"/>
            <a:ext cx="1452461" cy="45297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1" name="组合 40"/>
          <p:cNvGrpSpPr>
            <a:grpSpLocks noChangeAspect="1"/>
          </p:cNvGrpSpPr>
          <p:nvPr/>
        </p:nvGrpSpPr>
        <p:grpSpPr bwMode="gray">
          <a:xfrm>
            <a:off x="7813266" y="3003045"/>
            <a:ext cx="243192" cy="243192"/>
            <a:chOff x="10441953" y="5633214"/>
            <a:chExt cx="264000" cy="264000"/>
          </a:xfrm>
        </p:grpSpPr>
        <p:sp>
          <p:nvSpPr>
            <p:cNvPr id="42" name="椭圆 41"/>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任意多边形 42"/>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4" name="组合 43"/>
          <p:cNvGrpSpPr>
            <a:grpSpLocks noChangeAspect="1"/>
          </p:cNvGrpSpPr>
          <p:nvPr/>
        </p:nvGrpSpPr>
        <p:grpSpPr bwMode="gray">
          <a:xfrm>
            <a:off x="10215775" y="3003045"/>
            <a:ext cx="243192" cy="243192"/>
            <a:chOff x="10441953" y="5633214"/>
            <a:chExt cx="264000" cy="264000"/>
          </a:xfrm>
        </p:grpSpPr>
        <p:sp>
          <p:nvSpPr>
            <p:cNvPr id="45" name="椭圆 44"/>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任意多边形 45"/>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7" name="组合 46"/>
          <p:cNvGrpSpPr>
            <a:grpSpLocks noChangeAspect="1"/>
          </p:cNvGrpSpPr>
          <p:nvPr/>
        </p:nvGrpSpPr>
        <p:grpSpPr bwMode="gray">
          <a:xfrm>
            <a:off x="9018783" y="3405942"/>
            <a:ext cx="243192" cy="243192"/>
            <a:chOff x="10441953" y="5633214"/>
            <a:chExt cx="264000" cy="264000"/>
          </a:xfrm>
        </p:grpSpPr>
        <p:sp>
          <p:nvSpPr>
            <p:cNvPr id="48" name="椭圆 47"/>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任意多边形 48"/>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0" name="组合 49"/>
          <p:cNvGrpSpPr>
            <a:grpSpLocks noChangeAspect="1"/>
          </p:cNvGrpSpPr>
          <p:nvPr/>
        </p:nvGrpSpPr>
        <p:grpSpPr bwMode="gray">
          <a:xfrm>
            <a:off x="10215775" y="3405942"/>
            <a:ext cx="243192" cy="243192"/>
            <a:chOff x="10441953" y="5633214"/>
            <a:chExt cx="264000" cy="264000"/>
          </a:xfrm>
        </p:grpSpPr>
        <p:sp>
          <p:nvSpPr>
            <p:cNvPr id="51" name="椭圆 50"/>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任意多边形 51"/>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3" name="组合 52"/>
          <p:cNvGrpSpPr>
            <a:grpSpLocks noChangeAspect="1"/>
          </p:cNvGrpSpPr>
          <p:nvPr/>
        </p:nvGrpSpPr>
        <p:grpSpPr bwMode="gray">
          <a:xfrm>
            <a:off x="7813266" y="3800533"/>
            <a:ext cx="243192" cy="243192"/>
            <a:chOff x="10441953" y="5633214"/>
            <a:chExt cx="264000" cy="264000"/>
          </a:xfrm>
        </p:grpSpPr>
        <p:sp>
          <p:nvSpPr>
            <p:cNvPr id="54" name="椭圆 53"/>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任意多边形 54"/>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6" name="组合 55"/>
          <p:cNvGrpSpPr>
            <a:grpSpLocks noChangeAspect="1"/>
          </p:cNvGrpSpPr>
          <p:nvPr/>
        </p:nvGrpSpPr>
        <p:grpSpPr bwMode="gray">
          <a:xfrm>
            <a:off x="9018783" y="3800533"/>
            <a:ext cx="243192" cy="243192"/>
            <a:chOff x="10441953" y="5633214"/>
            <a:chExt cx="264000" cy="264000"/>
          </a:xfrm>
        </p:grpSpPr>
        <p:sp>
          <p:nvSpPr>
            <p:cNvPr id="57" name="椭圆 56"/>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任意多边形 57"/>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9" name="组合 58"/>
          <p:cNvGrpSpPr>
            <a:grpSpLocks noChangeAspect="1"/>
          </p:cNvGrpSpPr>
          <p:nvPr/>
        </p:nvGrpSpPr>
        <p:grpSpPr bwMode="gray">
          <a:xfrm>
            <a:off x="10215775" y="3800533"/>
            <a:ext cx="243192" cy="243192"/>
            <a:chOff x="10441953" y="5633214"/>
            <a:chExt cx="264000" cy="264000"/>
          </a:xfrm>
        </p:grpSpPr>
        <p:sp>
          <p:nvSpPr>
            <p:cNvPr id="60" name="椭圆 59"/>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任意多边形 60"/>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5" name="组合 28"/>
          <p:cNvGrpSpPr/>
          <p:nvPr/>
        </p:nvGrpSpPr>
        <p:grpSpPr bwMode="gray">
          <a:xfrm>
            <a:off x="7817641" y="3410317"/>
            <a:ext cx="238817" cy="238817"/>
            <a:chOff x="5076056" y="3356992"/>
            <a:chExt cx="436268" cy="436268"/>
          </a:xfrm>
        </p:grpSpPr>
        <p:sp>
          <p:nvSpPr>
            <p:cNvPr id="66"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禁止符 23"/>
            <p:cNvSpPr/>
            <p:nvPr/>
          </p:nvSpPr>
          <p:spPr bwMode="gray">
            <a:xfrm>
              <a:off x="5076056" y="3356992"/>
              <a:ext cx="436268" cy="436268"/>
            </a:xfrm>
            <a:prstGeom prst="noSmoking">
              <a:avLst>
                <a:gd name="adj" fmla="val 1547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8" name="组合 28"/>
          <p:cNvGrpSpPr/>
          <p:nvPr/>
        </p:nvGrpSpPr>
        <p:grpSpPr bwMode="gray">
          <a:xfrm>
            <a:off x="9020970" y="3005233"/>
            <a:ext cx="238817" cy="238817"/>
            <a:chOff x="5076056" y="3356992"/>
            <a:chExt cx="436268" cy="436268"/>
          </a:xfrm>
        </p:grpSpPr>
        <p:sp>
          <p:nvSpPr>
            <p:cNvPr id="69"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禁止符 23"/>
            <p:cNvSpPr/>
            <p:nvPr/>
          </p:nvSpPr>
          <p:spPr bwMode="gray">
            <a:xfrm>
              <a:off x="5076056" y="3356992"/>
              <a:ext cx="436268" cy="436268"/>
            </a:xfrm>
            <a:prstGeom prst="noSmoking">
              <a:avLst>
                <a:gd name="adj" fmla="val 1547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1" name="组合 70"/>
          <p:cNvGrpSpPr/>
          <p:nvPr/>
        </p:nvGrpSpPr>
        <p:grpSpPr bwMode="gray">
          <a:xfrm>
            <a:off x="377391" y="1629434"/>
            <a:ext cx="4664221" cy="3919985"/>
            <a:chOff x="844116" y="1629434"/>
            <a:chExt cx="4664221" cy="3919985"/>
          </a:xfrm>
        </p:grpSpPr>
        <p:cxnSp>
          <p:nvCxnSpPr>
            <p:cNvPr id="72" name="Straight Connector 167"/>
            <p:cNvCxnSpPr>
              <a:stCxn id="81" idx="1"/>
              <a:endCxn id="88" idx="3"/>
            </p:cNvCxnSpPr>
            <p:nvPr/>
          </p:nvCxnSpPr>
          <p:spPr bwMode="gray">
            <a:xfrm flipH="1">
              <a:off x="2374475" y="1891045"/>
              <a:ext cx="66282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3" name="Straight Connector 167"/>
            <p:cNvCxnSpPr>
              <a:stCxn id="85" idx="0"/>
              <a:endCxn id="79" idx="2"/>
            </p:cNvCxnSpPr>
            <p:nvPr/>
          </p:nvCxnSpPr>
          <p:spPr bwMode="gray">
            <a:xfrm flipV="1">
              <a:off x="4414785"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4" name="Straight Connector 167"/>
            <p:cNvCxnSpPr>
              <a:stCxn id="84" idx="0"/>
              <a:endCxn id="78" idx="2"/>
            </p:cNvCxnSpPr>
            <p:nvPr/>
          </p:nvCxnSpPr>
          <p:spPr bwMode="gray">
            <a:xfrm flipV="1">
              <a:off x="2147182"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5" name="Straight Connector 167"/>
            <p:cNvCxnSpPr>
              <a:stCxn id="90" idx="0"/>
              <a:endCxn id="81" idx="2"/>
            </p:cNvCxnSpPr>
            <p:nvPr/>
          </p:nvCxnSpPr>
          <p:spPr bwMode="gray">
            <a:xfrm flipV="1">
              <a:off x="3282752" y="2091871"/>
              <a:ext cx="0" cy="71547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6" name="Straight Connector 166"/>
            <p:cNvCxnSpPr>
              <a:endCxn id="79" idx="0"/>
            </p:cNvCxnSpPr>
            <p:nvPr/>
          </p:nvCxnSpPr>
          <p:spPr bwMode="gray">
            <a:xfrm>
              <a:off x="3283748" y="3005467"/>
              <a:ext cx="1131038" cy="864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167"/>
            <p:cNvCxnSpPr>
              <a:endCxn id="78" idx="0"/>
            </p:cNvCxnSpPr>
            <p:nvPr/>
          </p:nvCxnSpPr>
          <p:spPr bwMode="gray">
            <a:xfrm flipH="1">
              <a:off x="2147183" y="3005467"/>
              <a:ext cx="1136566" cy="86470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78" name="图片 76" descr="接入交换机.png"/>
            <p:cNvPicPr>
              <a:picLocks noChangeAspect="1"/>
            </p:cNvPicPr>
            <p:nvPr/>
          </p:nvPicPr>
          <p:blipFill>
            <a:blip r:embed="rId3" cstate="print"/>
            <a:stretch>
              <a:fillRect/>
            </a:stretch>
          </p:blipFill>
          <p:spPr bwMode="gray">
            <a:xfrm>
              <a:off x="1924042" y="3870176"/>
              <a:ext cx="446281" cy="365139"/>
            </a:xfrm>
            <a:prstGeom prst="rect">
              <a:avLst/>
            </a:prstGeom>
          </p:spPr>
        </p:pic>
        <p:pic>
          <p:nvPicPr>
            <p:cNvPr id="79" name="图片 76" descr="接入交换机.png"/>
            <p:cNvPicPr>
              <a:picLocks noChangeAspect="1"/>
            </p:cNvPicPr>
            <p:nvPr/>
          </p:nvPicPr>
          <p:blipFill>
            <a:blip r:embed="rId3" cstate="print"/>
            <a:stretch>
              <a:fillRect/>
            </a:stretch>
          </p:blipFill>
          <p:spPr bwMode="gray">
            <a:xfrm>
              <a:off x="4191645" y="3870176"/>
              <a:ext cx="446281" cy="365139"/>
            </a:xfrm>
            <a:prstGeom prst="rect">
              <a:avLst/>
            </a:prstGeom>
          </p:spPr>
        </p:pic>
        <p:cxnSp>
          <p:nvCxnSpPr>
            <p:cNvPr id="80" name="Straight Connector 167"/>
            <p:cNvCxnSpPr>
              <a:endCxn id="90" idx="3"/>
            </p:cNvCxnSpPr>
            <p:nvPr/>
          </p:nvCxnSpPr>
          <p:spPr bwMode="gray">
            <a:xfrm flipH="1">
              <a:off x="3528206" y="3008175"/>
              <a:ext cx="134515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81"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37297" y="1690218"/>
              <a:ext cx="490909" cy="401653"/>
            </a:xfrm>
            <a:prstGeom prst="rect">
              <a:avLst/>
            </a:prstGeom>
          </p:spPr>
        </p:pic>
        <p:sp>
          <p:nvSpPr>
            <p:cNvPr id="82" name="文本框 81"/>
            <p:cNvSpPr txBox="1"/>
            <p:nvPr/>
          </p:nvSpPr>
          <p:spPr bwMode="gray">
            <a:xfrm>
              <a:off x="2444859" y="2858437"/>
              <a:ext cx="593432"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Core</a:t>
              </a:r>
              <a:endParaRPr lang="en-US" sz="1400" b="1" dirty="0">
                <a:latin typeface="Huawei Sans" panose="020C0503030203020204" pitchFamily="34" charset="0"/>
              </a:endParaRPr>
            </a:p>
          </p:txBody>
        </p:sp>
        <p:sp>
          <p:nvSpPr>
            <p:cNvPr id="83" name="文本框 82"/>
            <p:cNvSpPr txBox="1"/>
            <p:nvPr/>
          </p:nvSpPr>
          <p:spPr bwMode="gray">
            <a:xfrm>
              <a:off x="3516420" y="1737156"/>
              <a:ext cx="883575"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Firewall</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4" name="图片 11" descr="开放网络-蓝.png"/>
            <p:cNvPicPr>
              <a:picLocks noChangeAspect="1"/>
            </p:cNvPicPr>
            <p:nvPr/>
          </p:nvPicPr>
          <p:blipFill>
            <a:blip r:embed="rId5" cstate="print"/>
            <a:stretch>
              <a:fillRect/>
            </a:stretch>
          </p:blipFill>
          <p:spPr bwMode="gray">
            <a:xfrm>
              <a:off x="1924204" y="4650528"/>
              <a:ext cx="445956" cy="343290"/>
            </a:xfrm>
            <a:prstGeom prst="rect">
              <a:avLst/>
            </a:prstGeom>
          </p:spPr>
        </p:pic>
        <p:pic>
          <p:nvPicPr>
            <p:cNvPr id="85" name="图片 11" descr="开放网络-蓝.png"/>
            <p:cNvPicPr>
              <a:picLocks noChangeAspect="1"/>
            </p:cNvPicPr>
            <p:nvPr/>
          </p:nvPicPr>
          <p:blipFill>
            <a:blip r:embed="rId5" cstate="print"/>
            <a:stretch>
              <a:fillRect/>
            </a:stretch>
          </p:blipFill>
          <p:spPr bwMode="gray">
            <a:xfrm>
              <a:off x="4191807" y="4650528"/>
              <a:ext cx="445956" cy="343290"/>
            </a:xfrm>
            <a:prstGeom prst="rect">
              <a:avLst/>
            </a:prstGeom>
          </p:spPr>
        </p:pic>
        <p:sp>
          <p:nvSpPr>
            <p:cNvPr id="86" name="文本框 85"/>
            <p:cNvSpPr txBox="1"/>
            <p:nvPr/>
          </p:nvSpPr>
          <p:spPr bwMode="gray">
            <a:xfrm>
              <a:off x="1457076" y="5026199"/>
              <a:ext cx="1388522" cy="523220"/>
            </a:xfrm>
            <a:prstGeom prst="rect">
              <a:avLst/>
            </a:prstGeom>
            <a:noFill/>
          </p:spPr>
          <p:txBody>
            <a:bodyPr wrap="none" rtlCol="0">
              <a:spAutoFit/>
            </a:bodyPr>
            <a:lstStyle/>
            <a:p>
              <a:pPr algn="ctr" fontAlgn="ctr"/>
              <a:r>
                <a:rPr lang="en-US" sz="1400" b="1" dirty="0" smtClean="0">
                  <a:solidFill>
                    <a:schemeClr val="tx1">
                      <a:lumMod val="95000"/>
                      <a:lumOff val="5000"/>
                    </a:schemeClr>
                  </a:solidFill>
                  <a:latin typeface="Huawei Sans" panose="020C0503030203020204" pitchFamily="34" charset="0"/>
                </a:rPr>
                <a:t>User1</a:t>
              </a:r>
            </a:p>
            <a:p>
              <a:pPr algn="ctr" fontAlgn="ctr"/>
              <a:r>
                <a:rPr lang="en-US" sz="1400" dirty="0" smtClean="0">
                  <a:solidFill>
                    <a:schemeClr val="tx1">
                      <a:lumMod val="95000"/>
                      <a:lumOff val="5000"/>
                    </a:schemeClr>
                  </a:solidFill>
                  <a:latin typeface="Huawei Sans" panose="020C0503030203020204" pitchFamily="34" charset="0"/>
                </a:rPr>
                <a:t>192.168.1.1/24</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3738442" y="5026199"/>
              <a:ext cx="1388522" cy="523220"/>
            </a:xfrm>
            <a:prstGeom prst="rect">
              <a:avLst/>
            </a:prstGeom>
            <a:noFill/>
          </p:spPr>
          <p:txBody>
            <a:bodyPr wrap="none" rtlCol="0">
              <a:spAutoFit/>
            </a:bodyPr>
            <a:lstStyle/>
            <a:p>
              <a:pPr algn="ctr" fontAlgn="ctr"/>
              <a:r>
                <a:rPr lang="en-US" sz="1400" b="1" dirty="0" smtClean="0">
                  <a:solidFill>
                    <a:schemeClr val="tx1">
                      <a:lumMod val="95000"/>
                      <a:lumOff val="5000"/>
                    </a:schemeClr>
                  </a:solidFill>
                  <a:latin typeface="Huawei Sans" panose="020C0503030203020204" pitchFamily="34" charset="0"/>
                </a:rPr>
                <a:t>User2</a:t>
              </a:r>
            </a:p>
            <a:p>
              <a:pPr algn="ctr" fontAlgn="ctr"/>
              <a:r>
                <a:rPr lang="en-US" sz="1400" dirty="0" smtClean="0">
                  <a:solidFill>
                    <a:schemeClr val="tx1">
                      <a:lumMod val="95000"/>
                      <a:lumOff val="5000"/>
                    </a:schemeClr>
                  </a:solidFill>
                  <a:latin typeface="Huawei Sans" panose="020C0503030203020204" pitchFamily="34" charset="0"/>
                </a:rPr>
                <a:t>192.168.2.1/24</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8" name="图片 72" descr="交换机.png"/>
            <p:cNvPicPr>
              <a:picLocks noChangeAspect="1"/>
            </p:cNvPicPr>
            <p:nvPr/>
          </p:nvPicPr>
          <p:blipFill>
            <a:blip r:embed="rId6" cstate="print"/>
            <a:stretch>
              <a:fillRect/>
            </a:stretch>
          </p:blipFill>
          <p:spPr bwMode="gray">
            <a:xfrm>
              <a:off x="1929670" y="1708476"/>
              <a:ext cx="444805" cy="365137"/>
            </a:xfrm>
            <a:prstGeom prst="rect">
              <a:avLst/>
            </a:prstGeom>
          </p:spPr>
        </p:pic>
        <p:sp>
          <p:nvSpPr>
            <p:cNvPr id="89" name="文本框 88"/>
            <p:cNvSpPr txBox="1"/>
            <p:nvPr/>
          </p:nvSpPr>
          <p:spPr bwMode="gray">
            <a:xfrm>
              <a:off x="844116" y="1629434"/>
              <a:ext cx="1085554" cy="523220"/>
            </a:xfrm>
            <a:prstGeom prst="rect">
              <a:avLst/>
            </a:prstGeom>
            <a:noFill/>
          </p:spPr>
          <p:txBody>
            <a:bodyPr wrap="none" rtlCol="0">
              <a:spAutoFit/>
            </a:bodyPr>
            <a:lstStyle/>
            <a:p>
              <a:pPr algn="r" fontAlgn="ctr"/>
              <a:r>
                <a:rPr lang="en-US" sz="1400" b="1" dirty="0" smtClean="0">
                  <a:latin typeface="Huawei Sans" panose="020C0503030203020204" pitchFamily="34" charset="0"/>
                </a:rPr>
                <a:t>Server</a:t>
              </a:r>
            </a:p>
            <a:p>
              <a:pPr algn="r" fontAlgn="ctr"/>
              <a:r>
                <a:rPr lang="en-US" sz="1400" dirty="0" smtClean="0">
                  <a:latin typeface="Huawei Sans" panose="020C0503030203020204" pitchFamily="34" charset="0"/>
                </a:rPr>
                <a:t>10.1.1.1/24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0" name="图片 86" descr="核心交换机.png"/>
            <p:cNvPicPr>
              <a:picLocks noChangeAspect="1"/>
            </p:cNvPicPr>
            <p:nvPr/>
          </p:nvPicPr>
          <p:blipFill>
            <a:blip r:embed="rId7" cstate="print"/>
            <a:stretch>
              <a:fillRect/>
            </a:stretch>
          </p:blipFill>
          <p:spPr bwMode="gray">
            <a:xfrm>
              <a:off x="3037297" y="2807348"/>
              <a:ext cx="490909" cy="401653"/>
            </a:xfrm>
            <a:prstGeom prst="rect">
              <a:avLst/>
            </a:prstGeom>
          </p:spPr>
        </p:pic>
        <p:pic>
          <p:nvPicPr>
            <p:cNvPr id="91" name="图片 9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556730" y="2811495"/>
              <a:ext cx="951607" cy="540946"/>
            </a:xfrm>
            <a:prstGeom prst="rect">
              <a:avLst/>
            </a:prstGeom>
          </p:spPr>
        </p:pic>
      </p:grpSp>
      <p:sp>
        <p:nvSpPr>
          <p:cNvPr id="62" name="TextBox 55"/>
          <p:cNvSpPr txBox="1"/>
          <p:nvPr/>
        </p:nvSpPr>
        <p:spPr bwMode="gray">
          <a:xfrm>
            <a:off x="5794852" y="1406488"/>
            <a:ext cx="5312854" cy="861774"/>
          </a:xfrm>
          <a:prstGeom prst="rect">
            <a:avLst/>
          </a:prstGeom>
          <a:noFill/>
        </p:spPr>
        <p:txBody>
          <a:bodyPr wrap="square" rtlCol="0">
            <a:spAutoFit/>
          </a:bodyPr>
          <a:lstStyle/>
          <a:p>
            <a:pPr fontAlgn="ctr">
              <a:lnSpc>
                <a:spcPts val="2000"/>
              </a:lnSpc>
            </a:pPr>
            <a:r>
              <a:rPr lang="en-US" sz="1400" b="1" dirty="0" smtClean="0">
                <a:latin typeface="Huawei Sans" panose="020C0503030203020204" pitchFamily="34" charset="0"/>
              </a:rPr>
              <a:t>Define a policy control matrix (inter-group policies) on </a:t>
            </a:r>
            <a:r>
              <a:rPr lang="en-US" sz="1400" b="1" dirty="0" err="1" smtClean="0">
                <a:latin typeface="Huawei Sans" panose="020C0503030203020204" pitchFamily="34" charset="0"/>
              </a:rPr>
              <a:t>iMaster</a:t>
            </a:r>
            <a:r>
              <a:rPr lang="en-US" sz="1400" b="1" dirty="0" smtClean="0">
                <a:latin typeface="Huawei Sans" panose="020C0503030203020204" pitchFamily="34" charset="0"/>
              </a:rPr>
              <a:t> NCE-Campus and specify the policy enforcement point device (Core).</a:t>
            </a:r>
          </a:p>
        </p:txBody>
      </p:sp>
      <p:sp>
        <p:nvSpPr>
          <p:cNvPr id="63" name="TextBox 55"/>
          <p:cNvSpPr txBox="1"/>
          <p:nvPr/>
        </p:nvSpPr>
        <p:spPr bwMode="gray">
          <a:xfrm>
            <a:off x="3084608" y="5865558"/>
            <a:ext cx="1935145" cy="276999"/>
          </a:xfrm>
          <a:prstGeom prst="rect">
            <a:avLst/>
          </a:prstGeom>
          <a:noFill/>
        </p:spPr>
        <p:txBody>
          <a:bodyPr wrap="none" rtlCol="0">
            <a:spAutoFit/>
          </a:bodyPr>
          <a:lstStyle/>
          <a:p>
            <a:pPr fontAlgn="ctr"/>
            <a:r>
              <a:rPr lang="en-US" sz="1200" dirty="0" smtClean="0">
                <a:latin typeface="Huawei Sans" panose="020C0503030203020204" pitchFamily="34" charset="0"/>
              </a:rPr>
              <a:t>Policy enforcement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Oval 65"/>
          <p:cNvSpPr>
            <a:spLocks noChangeAspect="1"/>
          </p:cNvSpPr>
          <p:nvPr/>
        </p:nvSpPr>
        <p:spPr bwMode="gray">
          <a:xfrm>
            <a:off x="2737391" y="3115551"/>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Oval 65"/>
          <p:cNvSpPr>
            <a:spLocks noChangeAspect="1"/>
          </p:cNvSpPr>
          <p:nvPr/>
        </p:nvSpPr>
        <p:spPr bwMode="gray">
          <a:xfrm>
            <a:off x="2907041" y="5924427"/>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矩形 1"/>
          <p:cNvSpPr/>
          <p:nvPr/>
        </p:nvSpPr>
        <p:spPr>
          <a:xfrm>
            <a:off x="6246668" y="2339398"/>
            <a:ext cx="1116148" cy="461665"/>
          </a:xfrm>
          <a:prstGeom prst="rect">
            <a:avLst/>
          </a:prstGeom>
        </p:spPr>
        <p:txBody>
          <a:bodyPr wrap="square">
            <a:spAutoFit/>
          </a:bodyPr>
          <a:lstStyle/>
          <a:p>
            <a:pPr algn="r" fontAlgn="ctr"/>
            <a:r>
              <a:rPr lang="en-US" altLang="zh-CN" sz="1200" b="1" dirty="0">
                <a:latin typeface="Huawei Sans" panose="020C0503030203020204" pitchFamily="34" charset="0"/>
              </a:rPr>
              <a:t>Destination Group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772169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组合 108"/>
          <p:cNvGrpSpPr/>
          <p:nvPr/>
        </p:nvGrpSpPr>
        <p:grpSpPr bwMode="gray">
          <a:xfrm>
            <a:off x="377391" y="1629434"/>
            <a:ext cx="4664221" cy="3919985"/>
            <a:chOff x="844116" y="1629434"/>
            <a:chExt cx="4664221" cy="3919985"/>
          </a:xfrm>
        </p:grpSpPr>
        <p:cxnSp>
          <p:nvCxnSpPr>
            <p:cNvPr id="110" name="Straight Connector 167"/>
            <p:cNvCxnSpPr>
              <a:stCxn id="119" idx="1"/>
              <a:endCxn id="126" idx="3"/>
            </p:cNvCxnSpPr>
            <p:nvPr/>
          </p:nvCxnSpPr>
          <p:spPr bwMode="gray">
            <a:xfrm flipH="1">
              <a:off x="2374475" y="1891045"/>
              <a:ext cx="66282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11" name="Straight Connector 167"/>
            <p:cNvCxnSpPr>
              <a:stCxn id="123" idx="0"/>
              <a:endCxn id="117" idx="2"/>
            </p:cNvCxnSpPr>
            <p:nvPr/>
          </p:nvCxnSpPr>
          <p:spPr bwMode="gray">
            <a:xfrm flipV="1">
              <a:off x="4414785"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12" name="Straight Connector 167"/>
            <p:cNvCxnSpPr>
              <a:stCxn id="122" idx="0"/>
              <a:endCxn id="116" idx="2"/>
            </p:cNvCxnSpPr>
            <p:nvPr/>
          </p:nvCxnSpPr>
          <p:spPr bwMode="gray">
            <a:xfrm flipV="1">
              <a:off x="2147182"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13" name="Straight Connector 167"/>
            <p:cNvCxnSpPr>
              <a:stCxn id="128" idx="0"/>
              <a:endCxn id="119" idx="2"/>
            </p:cNvCxnSpPr>
            <p:nvPr/>
          </p:nvCxnSpPr>
          <p:spPr bwMode="gray">
            <a:xfrm flipV="1">
              <a:off x="3282752" y="2091871"/>
              <a:ext cx="0" cy="71547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14" name="Straight Connector 166"/>
            <p:cNvCxnSpPr>
              <a:endCxn id="117" idx="0"/>
            </p:cNvCxnSpPr>
            <p:nvPr/>
          </p:nvCxnSpPr>
          <p:spPr bwMode="gray">
            <a:xfrm>
              <a:off x="3283748" y="3005467"/>
              <a:ext cx="1131038" cy="864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Connector 167"/>
            <p:cNvCxnSpPr>
              <a:endCxn id="116" idx="0"/>
            </p:cNvCxnSpPr>
            <p:nvPr/>
          </p:nvCxnSpPr>
          <p:spPr bwMode="gray">
            <a:xfrm flipH="1">
              <a:off x="2147183" y="3005467"/>
              <a:ext cx="1136566" cy="86470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16" name="图片 76" descr="接入交换机.png"/>
            <p:cNvPicPr>
              <a:picLocks noChangeAspect="1"/>
            </p:cNvPicPr>
            <p:nvPr/>
          </p:nvPicPr>
          <p:blipFill>
            <a:blip r:embed="rId3" cstate="print"/>
            <a:stretch>
              <a:fillRect/>
            </a:stretch>
          </p:blipFill>
          <p:spPr bwMode="gray">
            <a:xfrm>
              <a:off x="1924042" y="3870176"/>
              <a:ext cx="446281" cy="365139"/>
            </a:xfrm>
            <a:prstGeom prst="rect">
              <a:avLst/>
            </a:prstGeom>
          </p:spPr>
        </p:pic>
        <p:pic>
          <p:nvPicPr>
            <p:cNvPr id="117" name="图片 76" descr="接入交换机.png"/>
            <p:cNvPicPr>
              <a:picLocks noChangeAspect="1"/>
            </p:cNvPicPr>
            <p:nvPr/>
          </p:nvPicPr>
          <p:blipFill>
            <a:blip r:embed="rId3" cstate="print"/>
            <a:stretch>
              <a:fillRect/>
            </a:stretch>
          </p:blipFill>
          <p:spPr bwMode="gray">
            <a:xfrm>
              <a:off x="4191645" y="3870176"/>
              <a:ext cx="446281" cy="365139"/>
            </a:xfrm>
            <a:prstGeom prst="rect">
              <a:avLst/>
            </a:prstGeom>
          </p:spPr>
        </p:pic>
        <p:cxnSp>
          <p:nvCxnSpPr>
            <p:cNvPr id="118" name="Straight Connector 167"/>
            <p:cNvCxnSpPr>
              <a:endCxn id="128" idx="3"/>
            </p:cNvCxnSpPr>
            <p:nvPr/>
          </p:nvCxnSpPr>
          <p:spPr bwMode="gray">
            <a:xfrm flipH="1">
              <a:off x="3528206" y="3008175"/>
              <a:ext cx="134515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19"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37297" y="1690218"/>
              <a:ext cx="490909" cy="401653"/>
            </a:xfrm>
            <a:prstGeom prst="rect">
              <a:avLst/>
            </a:prstGeom>
          </p:spPr>
        </p:pic>
        <p:sp>
          <p:nvSpPr>
            <p:cNvPr id="120" name="文本框 119"/>
            <p:cNvSpPr txBox="1"/>
            <p:nvPr/>
          </p:nvSpPr>
          <p:spPr bwMode="gray">
            <a:xfrm>
              <a:off x="2444859" y="2858437"/>
              <a:ext cx="593432"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Core</a:t>
              </a:r>
              <a:endParaRPr lang="en-US" sz="1400" b="1" dirty="0">
                <a:latin typeface="Huawei Sans" panose="020C0503030203020204" pitchFamily="34" charset="0"/>
              </a:endParaRPr>
            </a:p>
          </p:txBody>
        </p:sp>
        <p:sp>
          <p:nvSpPr>
            <p:cNvPr id="121" name="文本框 120"/>
            <p:cNvSpPr txBox="1"/>
            <p:nvPr/>
          </p:nvSpPr>
          <p:spPr bwMode="gray">
            <a:xfrm>
              <a:off x="3522842" y="1737156"/>
              <a:ext cx="883575"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Firewall</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2" name="图片 11" descr="开放网络-蓝.png"/>
            <p:cNvPicPr>
              <a:picLocks noChangeAspect="1"/>
            </p:cNvPicPr>
            <p:nvPr/>
          </p:nvPicPr>
          <p:blipFill>
            <a:blip r:embed="rId5" cstate="print"/>
            <a:stretch>
              <a:fillRect/>
            </a:stretch>
          </p:blipFill>
          <p:spPr bwMode="gray">
            <a:xfrm>
              <a:off x="1924204" y="4650528"/>
              <a:ext cx="445956" cy="343290"/>
            </a:xfrm>
            <a:prstGeom prst="rect">
              <a:avLst/>
            </a:prstGeom>
          </p:spPr>
        </p:pic>
        <p:pic>
          <p:nvPicPr>
            <p:cNvPr id="123" name="图片 11" descr="开放网络-蓝.png"/>
            <p:cNvPicPr>
              <a:picLocks noChangeAspect="1"/>
            </p:cNvPicPr>
            <p:nvPr/>
          </p:nvPicPr>
          <p:blipFill>
            <a:blip r:embed="rId5" cstate="print"/>
            <a:stretch>
              <a:fillRect/>
            </a:stretch>
          </p:blipFill>
          <p:spPr bwMode="gray">
            <a:xfrm>
              <a:off x="4191807" y="4650528"/>
              <a:ext cx="445956" cy="343290"/>
            </a:xfrm>
            <a:prstGeom prst="rect">
              <a:avLst/>
            </a:prstGeom>
          </p:spPr>
        </p:pic>
        <p:sp>
          <p:nvSpPr>
            <p:cNvPr id="124" name="文本框 123"/>
            <p:cNvSpPr txBox="1"/>
            <p:nvPr/>
          </p:nvSpPr>
          <p:spPr bwMode="gray">
            <a:xfrm>
              <a:off x="1457076" y="5026199"/>
              <a:ext cx="1388522" cy="523220"/>
            </a:xfrm>
            <a:prstGeom prst="rect">
              <a:avLst/>
            </a:prstGeom>
            <a:noFill/>
          </p:spPr>
          <p:txBody>
            <a:bodyPr wrap="none" rtlCol="0">
              <a:spAutoFit/>
            </a:bodyPr>
            <a:lstStyle/>
            <a:p>
              <a:pPr algn="ctr" fontAlgn="ctr"/>
              <a:r>
                <a:rPr lang="en-US" sz="1400" b="1" dirty="0" smtClean="0">
                  <a:solidFill>
                    <a:schemeClr val="tx1">
                      <a:lumMod val="95000"/>
                      <a:lumOff val="5000"/>
                    </a:schemeClr>
                  </a:solidFill>
                  <a:latin typeface="Huawei Sans" panose="020C0503030203020204" pitchFamily="34" charset="0"/>
                </a:rPr>
                <a:t>User1</a:t>
              </a:r>
            </a:p>
            <a:p>
              <a:pPr algn="ctr" fontAlgn="ctr"/>
              <a:r>
                <a:rPr lang="en-US" sz="1400" dirty="0" smtClean="0">
                  <a:solidFill>
                    <a:schemeClr val="tx1">
                      <a:lumMod val="95000"/>
                      <a:lumOff val="5000"/>
                    </a:schemeClr>
                  </a:solidFill>
                  <a:latin typeface="Huawei Sans" panose="020C0503030203020204" pitchFamily="34" charset="0"/>
                </a:rPr>
                <a:t>192.168.1.1/24</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124"/>
            <p:cNvSpPr txBox="1"/>
            <p:nvPr/>
          </p:nvSpPr>
          <p:spPr bwMode="gray">
            <a:xfrm>
              <a:off x="3738442" y="5026199"/>
              <a:ext cx="1388522" cy="523220"/>
            </a:xfrm>
            <a:prstGeom prst="rect">
              <a:avLst/>
            </a:prstGeom>
            <a:noFill/>
          </p:spPr>
          <p:txBody>
            <a:bodyPr wrap="none" rtlCol="0">
              <a:spAutoFit/>
            </a:bodyPr>
            <a:lstStyle/>
            <a:p>
              <a:pPr algn="ctr" fontAlgn="ctr"/>
              <a:r>
                <a:rPr lang="en-US" sz="1400" b="1" dirty="0" smtClean="0">
                  <a:solidFill>
                    <a:schemeClr val="tx1">
                      <a:lumMod val="95000"/>
                      <a:lumOff val="5000"/>
                    </a:schemeClr>
                  </a:solidFill>
                  <a:latin typeface="Huawei Sans" panose="020C0503030203020204" pitchFamily="34" charset="0"/>
                </a:rPr>
                <a:t>User2</a:t>
              </a:r>
            </a:p>
            <a:p>
              <a:pPr algn="ctr" fontAlgn="ctr"/>
              <a:r>
                <a:rPr lang="en-US" sz="1400" dirty="0" smtClean="0">
                  <a:solidFill>
                    <a:schemeClr val="tx1">
                      <a:lumMod val="95000"/>
                      <a:lumOff val="5000"/>
                    </a:schemeClr>
                  </a:solidFill>
                  <a:latin typeface="Huawei Sans" panose="020C0503030203020204" pitchFamily="34" charset="0"/>
                </a:rPr>
                <a:t>192.168.2.1/24</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6" name="图片 72" descr="交换机.png"/>
            <p:cNvPicPr>
              <a:picLocks noChangeAspect="1"/>
            </p:cNvPicPr>
            <p:nvPr/>
          </p:nvPicPr>
          <p:blipFill>
            <a:blip r:embed="rId6" cstate="print"/>
            <a:stretch>
              <a:fillRect/>
            </a:stretch>
          </p:blipFill>
          <p:spPr bwMode="gray">
            <a:xfrm>
              <a:off x="1929670" y="1708476"/>
              <a:ext cx="444805" cy="365137"/>
            </a:xfrm>
            <a:prstGeom prst="rect">
              <a:avLst/>
            </a:prstGeom>
          </p:spPr>
        </p:pic>
        <p:sp>
          <p:nvSpPr>
            <p:cNvPr id="127" name="文本框 126"/>
            <p:cNvSpPr txBox="1"/>
            <p:nvPr/>
          </p:nvSpPr>
          <p:spPr bwMode="gray">
            <a:xfrm>
              <a:off x="844116" y="1629434"/>
              <a:ext cx="1085554" cy="523220"/>
            </a:xfrm>
            <a:prstGeom prst="rect">
              <a:avLst/>
            </a:prstGeom>
            <a:noFill/>
          </p:spPr>
          <p:txBody>
            <a:bodyPr wrap="none" rtlCol="0">
              <a:spAutoFit/>
            </a:bodyPr>
            <a:lstStyle/>
            <a:p>
              <a:pPr algn="r" fontAlgn="ctr"/>
              <a:r>
                <a:rPr lang="en-US" sz="1400" b="1" dirty="0" smtClean="0">
                  <a:latin typeface="Huawei Sans" panose="020C0503030203020204" pitchFamily="34" charset="0"/>
                </a:rPr>
                <a:t>Server</a:t>
              </a:r>
            </a:p>
            <a:p>
              <a:pPr algn="r" fontAlgn="ctr"/>
              <a:r>
                <a:rPr lang="en-US" sz="1400" dirty="0" smtClean="0">
                  <a:latin typeface="Huawei Sans" panose="020C0503030203020204" pitchFamily="34" charset="0"/>
                </a:rPr>
                <a:t>10.1.1.1/24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8" name="图片 86" descr="核心交换机.png"/>
            <p:cNvPicPr>
              <a:picLocks noChangeAspect="1"/>
            </p:cNvPicPr>
            <p:nvPr/>
          </p:nvPicPr>
          <p:blipFill>
            <a:blip r:embed="rId7" cstate="print"/>
            <a:stretch>
              <a:fillRect/>
            </a:stretch>
          </p:blipFill>
          <p:spPr bwMode="gray">
            <a:xfrm>
              <a:off x="3037297" y="2807348"/>
              <a:ext cx="490909" cy="401653"/>
            </a:xfrm>
            <a:prstGeom prst="rect">
              <a:avLst/>
            </a:prstGeom>
          </p:spPr>
        </p:pic>
        <p:pic>
          <p:nvPicPr>
            <p:cNvPr id="129" name="图片 12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556730" y="2811495"/>
              <a:ext cx="951607" cy="540946"/>
            </a:xfrm>
            <a:prstGeom prst="rect">
              <a:avLst/>
            </a:prstGeom>
          </p:spPr>
        </p:pic>
      </p:grpSp>
      <p:sp>
        <p:nvSpPr>
          <p:cNvPr id="4" name="标题 3"/>
          <p:cNvSpPr>
            <a:spLocks noGrp="1"/>
          </p:cNvSpPr>
          <p:nvPr>
            <p:ph type="title"/>
          </p:nvPr>
        </p:nvSpPr>
        <p:spPr bwMode="gray"/>
        <p:txBody>
          <a:bodyPr>
            <a:normAutofit/>
          </a:bodyPr>
          <a:lstStyle/>
          <a:p>
            <a:pPr fontAlgn="ctr"/>
            <a:r>
              <a:rPr lang="en-US" altLang="zh-CN" dirty="0"/>
              <a:t>Working Mechanism </a:t>
            </a:r>
            <a:r>
              <a:rPr lang="en-US" dirty="0" smtClean="0">
                <a:latin typeface="Huawei Sans" panose="020C0503030203020204" pitchFamily="34" charset="0"/>
              </a:rPr>
              <a:t>of Free Mobility (3)</a:t>
            </a:r>
            <a:endParaRPr lang="en-US" altLang="zh-CN" dirty="0">
              <a:latin typeface="Huawei Sans" panose="020C0503030203020204" pitchFamily="34" charset="0"/>
            </a:endParaRPr>
          </a:p>
        </p:txBody>
      </p:sp>
      <p:cxnSp>
        <p:nvCxnSpPr>
          <p:cNvPr id="62" name="Straight Arrow Connector 4"/>
          <p:cNvCxnSpPr/>
          <p:nvPr/>
        </p:nvCxnSpPr>
        <p:spPr bwMode="gray">
          <a:xfrm flipH="1">
            <a:off x="3088692" y="2907713"/>
            <a:ext cx="1232192" cy="0"/>
          </a:xfrm>
          <a:prstGeom prst="straightConnector1">
            <a:avLst/>
          </a:prstGeom>
          <a:ln w="38100">
            <a:solidFill>
              <a:srgbClr val="C7000B"/>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63" name="TextBox 55"/>
          <p:cNvSpPr txBox="1"/>
          <p:nvPr/>
        </p:nvSpPr>
        <p:spPr bwMode="gray">
          <a:xfrm>
            <a:off x="2849381" y="5909073"/>
            <a:ext cx="1935145" cy="276999"/>
          </a:xfrm>
          <a:prstGeom prst="rect">
            <a:avLst/>
          </a:prstGeom>
          <a:noFill/>
        </p:spPr>
        <p:txBody>
          <a:bodyPr wrap="none" rtlCol="0">
            <a:spAutoFit/>
          </a:bodyPr>
          <a:lstStyle/>
          <a:p>
            <a:pPr fontAlgn="ctr"/>
            <a:r>
              <a:rPr lang="en-US" sz="1200" dirty="0" smtClean="0">
                <a:latin typeface="Huawei Sans" panose="020C0503030203020204" pitchFamily="34" charset="0"/>
              </a:rPr>
              <a:t>Policy enforcement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Oval 65"/>
          <p:cNvSpPr>
            <a:spLocks noChangeAspect="1"/>
          </p:cNvSpPr>
          <p:nvPr/>
        </p:nvSpPr>
        <p:spPr bwMode="gray">
          <a:xfrm>
            <a:off x="2737391" y="3115551"/>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Oval 65"/>
          <p:cNvSpPr>
            <a:spLocks noChangeAspect="1"/>
          </p:cNvSpPr>
          <p:nvPr/>
        </p:nvSpPr>
        <p:spPr bwMode="gray">
          <a:xfrm>
            <a:off x="2671814" y="5967942"/>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2" name="组合 71"/>
          <p:cNvGrpSpPr/>
          <p:nvPr/>
        </p:nvGrpSpPr>
        <p:grpSpPr bwMode="gray">
          <a:xfrm flipH="1">
            <a:off x="3816954" y="2163346"/>
            <a:ext cx="1789136" cy="757014"/>
            <a:chOff x="5355139" y="1925279"/>
            <a:chExt cx="1697823" cy="1189538"/>
          </a:xfrm>
        </p:grpSpPr>
        <p:cxnSp>
          <p:nvCxnSpPr>
            <p:cNvPr id="73" name="Straight Connector 10"/>
            <p:cNvCxnSpPr/>
            <p:nvPr/>
          </p:nvCxnSpPr>
          <p:spPr bwMode="gray">
            <a:xfrm>
              <a:off x="5355139" y="1925279"/>
              <a:ext cx="813178" cy="0"/>
            </a:xfrm>
            <a:prstGeom prst="line">
              <a:avLst/>
            </a:prstGeom>
            <a:noFill/>
            <a:ln w="9525">
              <a:solidFill>
                <a:srgbClr val="C7000B"/>
              </a:solidFill>
            </a:ln>
          </p:spPr>
          <p:style>
            <a:lnRef idx="2">
              <a:schemeClr val="accent1">
                <a:shade val="50000"/>
              </a:schemeClr>
            </a:lnRef>
            <a:fillRef idx="1">
              <a:schemeClr val="accent1"/>
            </a:fillRef>
            <a:effectRef idx="0">
              <a:schemeClr val="accent1"/>
            </a:effectRef>
            <a:fontRef idx="minor">
              <a:schemeClr val="lt1"/>
            </a:fontRef>
          </p:style>
        </p:cxnSp>
        <p:cxnSp>
          <p:nvCxnSpPr>
            <p:cNvPr id="74" name="Straight Connector 43"/>
            <p:cNvCxnSpPr/>
            <p:nvPr/>
          </p:nvCxnSpPr>
          <p:spPr bwMode="gray">
            <a:xfrm>
              <a:off x="6168317" y="1925279"/>
              <a:ext cx="884645" cy="1189538"/>
            </a:xfrm>
            <a:prstGeom prst="line">
              <a:avLst/>
            </a:prstGeom>
            <a:noFill/>
            <a:ln w="9525">
              <a:solidFill>
                <a:srgbClr val="C7000B"/>
              </a:solidFill>
            </a:ln>
          </p:spPr>
          <p:style>
            <a:lnRef idx="2">
              <a:schemeClr val="accent1">
                <a:shade val="50000"/>
              </a:schemeClr>
            </a:lnRef>
            <a:fillRef idx="1">
              <a:schemeClr val="accent1"/>
            </a:fillRef>
            <a:effectRef idx="0">
              <a:schemeClr val="accent1"/>
            </a:effectRef>
            <a:fontRef idx="minor">
              <a:schemeClr val="lt1"/>
            </a:fontRef>
          </p:style>
        </p:cxnSp>
      </p:grpSp>
      <p:sp>
        <p:nvSpPr>
          <p:cNvPr id="75" name="矩形 74"/>
          <p:cNvSpPr/>
          <p:nvPr/>
        </p:nvSpPr>
        <p:spPr bwMode="gray">
          <a:xfrm>
            <a:off x="3782664" y="1328616"/>
            <a:ext cx="1840248" cy="830997"/>
          </a:xfrm>
          <a:prstGeom prst="rect">
            <a:avLst/>
          </a:prstGeom>
        </p:spPr>
        <p:txBody>
          <a:bodyPr wrap="square">
            <a:spAutoFit/>
          </a:bodyPr>
          <a:lstStyle/>
          <a:p>
            <a:pPr lvl="0" algn="r" fontAlgn="ct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a:t>
            </a:r>
            <a:r>
              <a:rPr lang="en-US" sz="1200" b="1" dirty="0" smtClean="0">
                <a:latin typeface="Huawei Sans" panose="020C0503030203020204" pitchFamily="34" charset="0"/>
              </a:rPr>
              <a:t>pushes</a:t>
            </a:r>
            <a:r>
              <a:rPr lang="en-US" sz="1200" dirty="0" smtClean="0">
                <a:latin typeface="Huawei Sans" panose="020C0503030203020204" pitchFamily="34" charset="0"/>
              </a:rPr>
              <a:t> inter-group policies to the policy enforcement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TextBox 55"/>
          <p:cNvSpPr txBox="1"/>
          <p:nvPr/>
        </p:nvSpPr>
        <p:spPr bwMode="gray">
          <a:xfrm>
            <a:off x="5757479" y="1526661"/>
            <a:ext cx="2253732" cy="348813"/>
          </a:xfrm>
          <a:prstGeom prst="rect">
            <a:avLst/>
          </a:prstGeom>
          <a:noFill/>
        </p:spPr>
        <p:txBody>
          <a:bodyPr wrap="square" rtlCol="0">
            <a:spAutoFit/>
          </a:bodyPr>
          <a:lstStyle/>
          <a:p>
            <a:pPr fontAlgn="ctr">
              <a:lnSpc>
                <a:spcPts val="2000"/>
              </a:lnSpc>
            </a:pPr>
            <a:r>
              <a:rPr lang="en-US" sz="1400" b="1" dirty="0" smtClean="0">
                <a:latin typeface="Huawei Sans" panose="020C0503030203020204" pitchFamily="34" charset="0"/>
              </a:rPr>
              <a:t>Policy control matrix</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Rectangle 7"/>
          <p:cNvSpPr/>
          <p:nvPr/>
        </p:nvSpPr>
        <p:spPr bwMode="gray">
          <a:xfrm>
            <a:off x="5606089" y="1417080"/>
            <a:ext cx="5719135" cy="2571990"/>
          </a:xfrm>
          <a:prstGeom prst="rect">
            <a:avLst/>
          </a:prstGeom>
          <a:noFill/>
          <a:ln w="1270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80" name="Table 77"/>
          <p:cNvGraphicFramePr>
            <a:graphicFrameLocks noGrp="1"/>
          </p:cNvGraphicFramePr>
          <p:nvPr>
            <p:extLst/>
          </p:nvPr>
        </p:nvGraphicFramePr>
        <p:xfrm>
          <a:off x="5846121" y="1962150"/>
          <a:ext cx="5221928" cy="1809067"/>
        </p:xfrm>
        <a:graphic>
          <a:graphicData uri="http://schemas.openxmlformats.org/drawingml/2006/table">
            <a:tbl>
              <a:tblPr firstRow="1" bandRow="1">
                <a:tableStyleId>{5940675A-B579-460E-94D1-54222C63F5DA}</a:tableStyleId>
              </a:tblPr>
              <a:tblGrid>
                <a:gridCol w="1610920"/>
                <a:gridCol w="1094012"/>
                <a:gridCol w="1258498"/>
                <a:gridCol w="1258498"/>
              </a:tblGrid>
              <a:tr h="618043">
                <a:tc>
                  <a:txBody>
                    <a:bodyPr/>
                    <a:lstStyle/>
                    <a:p>
                      <a:pPr algn="l" fontAlgn="ctr"/>
                      <a:endParaRPr lang="en-US" sz="1200" b="1" dirty="0" smtClean="0">
                        <a:solidFill>
                          <a:schemeClr val="tx1"/>
                        </a:solidFill>
                        <a:latin typeface="Huawei Sans" panose="020C0503030203020204" pitchFamily="34" charset="0"/>
                      </a:endParaRPr>
                    </a:p>
                    <a:p>
                      <a:pPr algn="l" fontAlgn="ctr"/>
                      <a:r>
                        <a:rPr lang="en-US" sz="1200" b="1" dirty="0" smtClean="0">
                          <a:solidFill>
                            <a:schemeClr val="tx1"/>
                          </a:solidFill>
                          <a:latin typeface="Huawei Sans" panose="020C0503030203020204" pitchFamily="34" charset="0"/>
                        </a:rPr>
                        <a:t>Source Group</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T="144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Group1</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Group2</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Server</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97008">
                <a:tc>
                  <a:txBody>
                    <a:bodyPr/>
                    <a:lstStyle/>
                    <a:p>
                      <a:pPr algn="ctr" fontAlgn="ctr"/>
                      <a:r>
                        <a:rPr lang="en-US" sz="1200" b="1" dirty="0" smtClean="0">
                          <a:solidFill>
                            <a:schemeClr val="tx1"/>
                          </a:solidFill>
                          <a:latin typeface="Huawei Sans" panose="020C0503030203020204" pitchFamily="34" charset="0"/>
                        </a:rPr>
                        <a:t>Group1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endPar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7008">
                <a:tc>
                  <a:txBody>
                    <a:bodyPr/>
                    <a:lstStyle/>
                    <a:p>
                      <a:pPr algn="ctr" fontAlgn="ctr"/>
                      <a:r>
                        <a:rPr lang="en-US" sz="1200" b="1" dirty="0" smtClean="0">
                          <a:solidFill>
                            <a:schemeClr val="tx1"/>
                          </a:solidFill>
                          <a:latin typeface="Huawei Sans" panose="020C0503030203020204" pitchFamily="34" charset="0"/>
                        </a:rPr>
                        <a:t>Group2</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7008">
                <a:tc>
                  <a:txBody>
                    <a:bodyPr/>
                    <a:lstStyle/>
                    <a:p>
                      <a:pPr algn="ctr" fontAlgn="ctr"/>
                      <a:r>
                        <a:rPr lang="en-US" sz="1200" b="1" dirty="0" smtClean="0">
                          <a:solidFill>
                            <a:schemeClr val="tx1"/>
                          </a:solidFill>
                          <a:latin typeface="Huawei Sans" panose="020C0503030203020204" pitchFamily="34" charset="0"/>
                        </a:rPr>
                        <a:t>Server</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cxnSp>
        <p:nvCxnSpPr>
          <p:cNvPr id="81" name="直接连接符 80"/>
          <p:cNvCxnSpPr/>
          <p:nvPr/>
        </p:nvCxnSpPr>
        <p:spPr bwMode="gray">
          <a:xfrm>
            <a:off x="5814880" y="1967176"/>
            <a:ext cx="1631457" cy="5746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a:grpSpLocks noChangeAspect="1"/>
          </p:cNvGrpSpPr>
          <p:nvPr/>
        </p:nvGrpSpPr>
        <p:grpSpPr bwMode="gray">
          <a:xfrm>
            <a:off x="7908665" y="2656971"/>
            <a:ext cx="243192" cy="243192"/>
            <a:chOff x="10441953" y="5633214"/>
            <a:chExt cx="264000" cy="264000"/>
          </a:xfrm>
        </p:grpSpPr>
        <p:sp>
          <p:nvSpPr>
            <p:cNvPr id="83" name="椭圆 82"/>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任意多边形 83"/>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5" name="组合 84"/>
          <p:cNvGrpSpPr>
            <a:grpSpLocks noChangeAspect="1"/>
          </p:cNvGrpSpPr>
          <p:nvPr/>
        </p:nvGrpSpPr>
        <p:grpSpPr bwMode="gray">
          <a:xfrm>
            <a:off x="10306254" y="2656971"/>
            <a:ext cx="243192" cy="243192"/>
            <a:chOff x="10441953" y="5633214"/>
            <a:chExt cx="264000" cy="264000"/>
          </a:xfrm>
        </p:grpSpPr>
        <p:sp>
          <p:nvSpPr>
            <p:cNvPr id="86" name="椭圆 85"/>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任意多边形 86"/>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8" name="组合 87"/>
          <p:cNvGrpSpPr>
            <a:grpSpLocks noChangeAspect="1"/>
          </p:cNvGrpSpPr>
          <p:nvPr/>
        </p:nvGrpSpPr>
        <p:grpSpPr bwMode="gray">
          <a:xfrm>
            <a:off x="9071774" y="3044086"/>
            <a:ext cx="243192" cy="243192"/>
            <a:chOff x="10441953" y="5633214"/>
            <a:chExt cx="264000" cy="264000"/>
          </a:xfrm>
        </p:grpSpPr>
        <p:sp>
          <p:nvSpPr>
            <p:cNvPr id="89" name="椭圆 88"/>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任意多边形 89"/>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1" name="组合 90"/>
          <p:cNvGrpSpPr>
            <a:grpSpLocks noChangeAspect="1"/>
          </p:cNvGrpSpPr>
          <p:nvPr/>
        </p:nvGrpSpPr>
        <p:grpSpPr bwMode="gray">
          <a:xfrm>
            <a:off x="10306254" y="3044086"/>
            <a:ext cx="243192" cy="243192"/>
            <a:chOff x="10441953" y="5633214"/>
            <a:chExt cx="264000" cy="264000"/>
          </a:xfrm>
        </p:grpSpPr>
        <p:sp>
          <p:nvSpPr>
            <p:cNvPr id="92" name="椭圆 91"/>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任意多边形 92"/>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4" name="组合 93"/>
          <p:cNvGrpSpPr>
            <a:grpSpLocks noChangeAspect="1"/>
          </p:cNvGrpSpPr>
          <p:nvPr/>
        </p:nvGrpSpPr>
        <p:grpSpPr bwMode="gray">
          <a:xfrm>
            <a:off x="9071774" y="3438677"/>
            <a:ext cx="243192" cy="243192"/>
            <a:chOff x="10441953" y="5633214"/>
            <a:chExt cx="264000" cy="264000"/>
          </a:xfrm>
        </p:grpSpPr>
        <p:sp>
          <p:nvSpPr>
            <p:cNvPr id="95" name="椭圆 94"/>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任意多边形 95"/>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7" name="组合 96"/>
          <p:cNvGrpSpPr>
            <a:grpSpLocks noChangeAspect="1"/>
          </p:cNvGrpSpPr>
          <p:nvPr/>
        </p:nvGrpSpPr>
        <p:grpSpPr bwMode="gray">
          <a:xfrm>
            <a:off x="10306254" y="3438677"/>
            <a:ext cx="243192" cy="243192"/>
            <a:chOff x="10441953" y="5633214"/>
            <a:chExt cx="264000" cy="264000"/>
          </a:xfrm>
        </p:grpSpPr>
        <p:sp>
          <p:nvSpPr>
            <p:cNvPr id="98" name="椭圆 97"/>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任意多边形 98"/>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0" name="组合 28"/>
          <p:cNvGrpSpPr/>
          <p:nvPr/>
        </p:nvGrpSpPr>
        <p:grpSpPr bwMode="gray">
          <a:xfrm>
            <a:off x="9075867" y="2659159"/>
            <a:ext cx="238817" cy="238817"/>
            <a:chOff x="5076056" y="3356992"/>
            <a:chExt cx="436268" cy="436268"/>
          </a:xfrm>
        </p:grpSpPr>
        <p:sp>
          <p:nvSpPr>
            <p:cNvPr id="101"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禁止符 23"/>
            <p:cNvSpPr/>
            <p:nvPr/>
          </p:nvSpPr>
          <p:spPr bwMode="gray">
            <a:xfrm>
              <a:off x="5076056" y="3356992"/>
              <a:ext cx="436268" cy="436268"/>
            </a:xfrm>
            <a:prstGeom prst="noSmoking">
              <a:avLst>
                <a:gd name="adj" fmla="val 1547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3" name="组合 28"/>
          <p:cNvGrpSpPr/>
          <p:nvPr/>
        </p:nvGrpSpPr>
        <p:grpSpPr bwMode="gray">
          <a:xfrm>
            <a:off x="7913040" y="3046274"/>
            <a:ext cx="238817" cy="238817"/>
            <a:chOff x="5076056" y="3356992"/>
            <a:chExt cx="436268" cy="436268"/>
          </a:xfrm>
        </p:grpSpPr>
        <p:sp>
          <p:nvSpPr>
            <p:cNvPr id="104"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禁止符 23"/>
            <p:cNvSpPr/>
            <p:nvPr/>
          </p:nvSpPr>
          <p:spPr bwMode="gray">
            <a:xfrm>
              <a:off x="5076056" y="3356992"/>
              <a:ext cx="436268" cy="436268"/>
            </a:xfrm>
            <a:prstGeom prst="noSmoking">
              <a:avLst>
                <a:gd name="adj" fmla="val 1547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6" name="组合 105"/>
          <p:cNvGrpSpPr>
            <a:grpSpLocks noChangeAspect="1"/>
          </p:cNvGrpSpPr>
          <p:nvPr/>
        </p:nvGrpSpPr>
        <p:grpSpPr bwMode="gray">
          <a:xfrm>
            <a:off x="7908665" y="3438677"/>
            <a:ext cx="243192" cy="243192"/>
            <a:chOff x="10441953" y="5633214"/>
            <a:chExt cx="264000" cy="264000"/>
          </a:xfrm>
        </p:grpSpPr>
        <p:sp>
          <p:nvSpPr>
            <p:cNvPr id="107" name="椭圆 106"/>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任意多边形 107"/>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 name="矩形 2"/>
          <p:cNvSpPr/>
          <p:nvPr/>
        </p:nvSpPr>
        <p:spPr>
          <a:xfrm>
            <a:off x="6266602" y="1935160"/>
            <a:ext cx="1196436" cy="461665"/>
          </a:xfrm>
          <a:prstGeom prst="rect">
            <a:avLst/>
          </a:prstGeom>
        </p:spPr>
        <p:txBody>
          <a:bodyPr wrap="square">
            <a:spAutoFit/>
          </a:bodyPr>
          <a:lstStyle/>
          <a:p>
            <a:pPr algn="r" fontAlgn="ctr"/>
            <a:r>
              <a:rPr lang="en-US" altLang="zh-CN" sz="1200" b="1" dirty="0">
                <a:latin typeface="Huawei Sans" panose="020C0503030203020204" pitchFamily="34" charset="0"/>
              </a:rPr>
              <a:t>Destination Group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851915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bwMode="gray">
          <a:xfrm>
            <a:off x="836286" y="1629434"/>
            <a:ext cx="4664221" cy="3919985"/>
            <a:chOff x="844116" y="1629434"/>
            <a:chExt cx="4664221" cy="3919985"/>
          </a:xfrm>
        </p:grpSpPr>
        <p:cxnSp>
          <p:nvCxnSpPr>
            <p:cNvPr id="120" name="Straight Connector 167"/>
            <p:cNvCxnSpPr>
              <a:stCxn id="129" idx="1"/>
              <a:endCxn id="136" idx="3"/>
            </p:cNvCxnSpPr>
            <p:nvPr/>
          </p:nvCxnSpPr>
          <p:spPr bwMode="gray">
            <a:xfrm flipH="1">
              <a:off x="2374475" y="1891045"/>
              <a:ext cx="66282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21" name="Straight Connector 167"/>
            <p:cNvCxnSpPr>
              <a:stCxn id="133" idx="0"/>
              <a:endCxn id="127" idx="2"/>
            </p:cNvCxnSpPr>
            <p:nvPr/>
          </p:nvCxnSpPr>
          <p:spPr bwMode="gray">
            <a:xfrm flipV="1">
              <a:off x="4414785"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22" name="Straight Connector 167"/>
            <p:cNvCxnSpPr>
              <a:stCxn id="132" idx="0"/>
              <a:endCxn id="126" idx="2"/>
            </p:cNvCxnSpPr>
            <p:nvPr/>
          </p:nvCxnSpPr>
          <p:spPr bwMode="gray">
            <a:xfrm flipV="1">
              <a:off x="2147182"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23" name="Straight Connector 167"/>
            <p:cNvCxnSpPr>
              <a:stCxn id="138" idx="0"/>
              <a:endCxn id="129" idx="2"/>
            </p:cNvCxnSpPr>
            <p:nvPr/>
          </p:nvCxnSpPr>
          <p:spPr bwMode="gray">
            <a:xfrm flipV="1">
              <a:off x="3282752" y="2091871"/>
              <a:ext cx="0" cy="71547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24" name="Straight Connector 166"/>
            <p:cNvCxnSpPr>
              <a:endCxn id="127" idx="0"/>
            </p:cNvCxnSpPr>
            <p:nvPr/>
          </p:nvCxnSpPr>
          <p:spPr bwMode="gray">
            <a:xfrm>
              <a:off x="3283748" y="3005467"/>
              <a:ext cx="1131038" cy="864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67"/>
            <p:cNvCxnSpPr>
              <a:endCxn id="126" idx="0"/>
            </p:cNvCxnSpPr>
            <p:nvPr/>
          </p:nvCxnSpPr>
          <p:spPr bwMode="gray">
            <a:xfrm flipH="1">
              <a:off x="2147183" y="3005467"/>
              <a:ext cx="1136566" cy="86470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26" name="图片 76" descr="接入交换机.png"/>
            <p:cNvPicPr>
              <a:picLocks noChangeAspect="1"/>
            </p:cNvPicPr>
            <p:nvPr/>
          </p:nvPicPr>
          <p:blipFill>
            <a:blip r:embed="rId3" cstate="print"/>
            <a:stretch>
              <a:fillRect/>
            </a:stretch>
          </p:blipFill>
          <p:spPr bwMode="gray">
            <a:xfrm>
              <a:off x="1924042" y="3870176"/>
              <a:ext cx="446281" cy="365139"/>
            </a:xfrm>
            <a:prstGeom prst="rect">
              <a:avLst/>
            </a:prstGeom>
          </p:spPr>
        </p:pic>
        <p:pic>
          <p:nvPicPr>
            <p:cNvPr id="127" name="图片 76" descr="接入交换机.png"/>
            <p:cNvPicPr>
              <a:picLocks noChangeAspect="1"/>
            </p:cNvPicPr>
            <p:nvPr/>
          </p:nvPicPr>
          <p:blipFill>
            <a:blip r:embed="rId3" cstate="print"/>
            <a:stretch>
              <a:fillRect/>
            </a:stretch>
          </p:blipFill>
          <p:spPr bwMode="gray">
            <a:xfrm>
              <a:off x="4191645" y="3870176"/>
              <a:ext cx="446281" cy="365139"/>
            </a:xfrm>
            <a:prstGeom prst="rect">
              <a:avLst/>
            </a:prstGeom>
          </p:spPr>
        </p:pic>
        <p:cxnSp>
          <p:nvCxnSpPr>
            <p:cNvPr id="128" name="Straight Connector 167"/>
            <p:cNvCxnSpPr>
              <a:endCxn id="138" idx="3"/>
            </p:cNvCxnSpPr>
            <p:nvPr/>
          </p:nvCxnSpPr>
          <p:spPr bwMode="gray">
            <a:xfrm flipH="1">
              <a:off x="3528206" y="3008175"/>
              <a:ext cx="134515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29"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37297" y="1690218"/>
              <a:ext cx="490909" cy="401653"/>
            </a:xfrm>
            <a:prstGeom prst="rect">
              <a:avLst/>
            </a:prstGeom>
          </p:spPr>
        </p:pic>
        <p:sp>
          <p:nvSpPr>
            <p:cNvPr id="130" name="文本框 129"/>
            <p:cNvSpPr txBox="1"/>
            <p:nvPr/>
          </p:nvSpPr>
          <p:spPr bwMode="gray">
            <a:xfrm>
              <a:off x="2750694" y="2473622"/>
              <a:ext cx="593432"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Core</a:t>
              </a:r>
              <a:endParaRPr lang="en-US" sz="1400" b="1" dirty="0">
                <a:latin typeface="Huawei Sans" panose="020C0503030203020204" pitchFamily="34" charset="0"/>
              </a:endParaRPr>
            </a:p>
          </p:txBody>
        </p:sp>
        <p:sp>
          <p:nvSpPr>
            <p:cNvPr id="131" name="文本框 130"/>
            <p:cNvSpPr txBox="1"/>
            <p:nvPr/>
          </p:nvSpPr>
          <p:spPr bwMode="gray">
            <a:xfrm>
              <a:off x="3519032" y="1691436"/>
              <a:ext cx="883575"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Firewall</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2" name="图片 11" descr="开放网络-蓝.png"/>
            <p:cNvPicPr>
              <a:picLocks noChangeAspect="1"/>
            </p:cNvPicPr>
            <p:nvPr/>
          </p:nvPicPr>
          <p:blipFill>
            <a:blip r:embed="rId5" cstate="print"/>
            <a:stretch>
              <a:fillRect/>
            </a:stretch>
          </p:blipFill>
          <p:spPr bwMode="gray">
            <a:xfrm>
              <a:off x="1924204" y="4650528"/>
              <a:ext cx="445956" cy="343290"/>
            </a:xfrm>
            <a:prstGeom prst="rect">
              <a:avLst/>
            </a:prstGeom>
          </p:spPr>
        </p:pic>
        <p:pic>
          <p:nvPicPr>
            <p:cNvPr id="133" name="图片 11" descr="开放网络-蓝.png"/>
            <p:cNvPicPr>
              <a:picLocks noChangeAspect="1"/>
            </p:cNvPicPr>
            <p:nvPr/>
          </p:nvPicPr>
          <p:blipFill>
            <a:blip r:embed="rId5" cstate="print"/>
            <a:stretch>
              <a:fillRect/>
            </a:stretch>
          </p:blipFill>
          <p:spPr bwMode="gray">
            <a:xfrm>
              <a:off x="4191807" y="4650528"/>
              <a:ext cx="445956" cy="343290"/>
            </a:xfrm>
            <a:prstGeom prst="rect">
              <a:avLst/>
            </a:prstGeom>
          </p:spPr>
        </p:pic>
        <p:sp>
          <p:nvSpPr>
            <p:cNvPr id="134" name="文本框 133"/>
            <p:cNvSpPr txBox="1"/>
            <p:nvPr/>
          </p:nvSpPr>
          <p:spPr bwMode="gray">
            <a:xfrm>
              <a:off x="1457076" y="5026199"/>
              <a:ext cx="1388522" cy="523220"/>
            </a:xfrm>
            <a:prstGeom prst="rect">
              <a:avLst/>
            </a:prstGeom>
            <a:noFill/>
          </p:spPr>
          <p:txBody>
            <a:bodyPr wrap="none" rtlCol="0">
              <a:spAutoFit/>
            </a:bodyPr>
            <a:lstStyle/>
            <a:p>
              <a:pPr algn="ctr" fontAlgn="ctr"/>
              <a:r>
                <a:rPr lang="en-US" sz="1400" b="1" dirty="0" smtClean="0">
                  <a:solidFill>
                    <a:schemeClr val="tx1">
                      <a:lumMod val="95000"/>
                      <a:lumOff val="5000"/>
                    </a:schemeClr>
                  </a:solidFill>
                  <a:latin typeface="Huawei Sans" panose="020C0503030203020204" pitchFamily="34" charset="0"/>
                </a:rPr>
                <a:t>User1</a:t>
              </a:r>
            </a:p>
            <a:p>
              <a:pPr algn="ctr" fontAlgn="ctr"/>
              <a:r>
                <a:rPr lang="en-US" sz="1400" dirty="0" smtClean="0">
                  <a:solidFill>
                    <a:schemeClr val="tx1">
                      <a:lumMod val="95000"/>
                      <a:lumOff val="5000"/>
                    </a:schemeClr>
                  </a:solidFill>
                  <a:latin typeface="Huawei Sans" panose="020C0503030203020204" pitchFamily="34" charset="0"/>
                </a:rPr>
                <a:t>192.168.1.1/24</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文本框 134"/>
            <p:cNvSpPr txBox="1"/>
            <p:nvPr/>
          </p:nvSpPr>
          <p:spPr bwMode="gray">
            <a:xfrm>
              <a:off x="3738442" y="5026199"/>
              <a:ext cx="1388522" cy="523220"/>
            </a:xfrm>
            <a:prstGeom prst="rect">
              <a:avLst/>
            </a:prstGeom>
            <a:noFill/>
          </p:spPr>
          <p:txBody>
            <a:bodyPr wrap="none" rtlCol="0">
              <a:spAutoFit/>
            </a:bodyPr>
            <a:lstStyle/>
            <a:p>
              <a:pPr algn="ctr" fontAlgn="ctr"/>
              <a:r>
                <a:rPr lang="en-US" sz="1400" b="1" dirty="0" smtClean="0">
                  <a:solidFill>
                    <a:schemeClr val="tx1">
                      <a:lumMod val="95000"/>
                      <a:lumOff val="5000"/>
                    </a:schemeClr>
                  </a:solidFill>
                  <a:latin typeface="Huawei Sans" panose="020C0503030203020204" pitchFamily="34" charset="0"/>
                </a:rPr>
                <a:t>User2</a:t>
              </a:r>
            </a:p>
            <a:p>
              <a:pPr algn="ctr" fontAlgn="ctr"/>
              <a:r>
                <a:rPr lang="en-US" sz="1400" dirty="0" smtClean="0">
                  <a:solidFill>
                    <a:schemeClr val="tx1">
                      <a:lumMod val="95000"/>
                      <a:lumOff val="5000"/>
                    </a:schemeClr>
                  </a:solidFill>
                  <a:latin typeface="Huawei Sans" panose="020C0503030203020204" pitchFamily="34" charset="0"/>
                </a:rPr>
                <a:t>192.168.2.1/24</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6" name="图片 72" descr="交换机.png"/>
            <p:cNvPicPr>
              <a:picLocks noChangeAspect="1"/>
            </p:cNvPicPr>
            <p:nvPr/>
          </p:nvPicPr>
          <p:blipFill>
            <a:blip r:embed="rId6" cstate="print"/>
            <a:stretch>
              <a:fillRect/>
            </a:stretch>
          </p:blipFill>
          <p:spPr bwMode="gray">
            <a:xfrm>
              <a:off x="1929670" y="1708476"/>
              <a:ext cx="444805" cy="365137"/>
            </a:xfrm>
            <a:prstGeom prst="rect">
              <a:avLst/>
            </a:prstGeom>
          </p:spPr>
        </p:pic>
        <p:sp>
          <p:nvSpPr>
            <p:cNvPr id="137" name="文本框 136"/>
            <p:cNvSpPr txBox="1"/>
            <p:nvPr/>
          </p:nvSpPr>
          <p:spPr bwMode="gray">
            <a:xfrm>
              <a:off x="844116" y="1629434"/>
              <a:ext cx="1085554" cy="523220"/>
            </a:xfrm>
            <a:prstGeom prst="rect">
              <a:avLst/>
            </a:prstGeom>
            <a:noFill/>
          </p:spPr>
          <p:txBody>
            <a:bodyPr wrap="none" rtlCol="0">
              <a:spAutoFit/>
            </a:bodyPr>
            <a:lstStyle/>
            <a:p>
              <a:pPr algn="r" fontAlgn="ctr"/>
              <a:r>
                <a:rPr lang="en-US" sz="1400" b="1" dirty="0" smtClean="0">
                  <a:latin typeface="Huawei Sans" panose="020C0503030203020204" pitchFamily="34" charset="0"/>
                </a:rPr>
                <a:t>Server</a:t>
              </a:r>
            </a:p>
            <a:p>
              <a:pPr algn="r" fontAlgn="ctr"/>
              <a:r>
                <a:rPr lang="en-US" sz="1400" dirty="0" smtClean="0">
                  <a:latin typeface="Huawei Sans" panose="020C0503030203020204" pitchFamily="34" charset="0"/>
                </a:rPr>
                <a:t>10.1.1.1/24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8" name="图片 86" descr="核心交换机.png"/>
            <p:cNvPicPr>
              <a:picLocks noChangeAspect="1"/>
            </p:cNvPicPr>
            <p:nvPr/>
          </p:nvPicPr>
          <p:blipFill>
            <a:blip r:embed="rId7" cstate="print"/>
            <a:stretch>
              <a:fillRect/>
            </a:stretch>
          </p:blipFill>
          <p:spPr bwMode="gray">
            <a:xfrm>
              <a:off x="3037297" y="2807348"/>
              <a:ext cx="490909" cy="401653"/>
            </a:xfrm>
            <a:prstGeom prst="rect">
              <a:avLst/>
            </a:prstGeom>
          </p:spPr>
        </p:pic>
        <p:pic>
          <p:nvPicPr>
            <p:cNvPr id="139" name="图片 13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556730" y="2811495"/>
              <a:ext cx="951607" cy="540946"/>
            </a:xfrm>
            <a:prstGeom prst="rect">
              <a:avLst/>
            </a:prstGeom>
          </p:spPr>
        </p:pic>
      </p:grpSp>
      <p:sp>
        <p:nvSpPr>
          <p:cNvPr id="4" name="标题 3"/>
          <p:cNvSpPr>
            <a:spLocks noGrp="1"/>
          </p:cNvSpPr>
          <p:nvPr>
            <p:ph type="title"/>
          </p:nvPr>
        </p:nvSpPr>
        <p:spPr bwMode="gray"/>
        <p:txBody>
          <a:bodyPr>
            <a:normAutofit/>
          </a:bodyPr>
          <a:lstStyle/>
          <a:p>
            <a:pPr fontAlgn="ctr"/>
            <a:r>
              <a:rPr lang="en-US" altLang="zh-CN" dirty="0"/>
              <a:t>Working Mechanism </a:t>
            </a:r>
            <a:r>
              <a:rPr lang="en-US" dirty="0" smtClean="0">
                <a:latin typeface="Huawei Sans" panose="020C0503030203020204" pitchFamily="34" charset="0"/>
              </a:rPr>
              <a:t>of Free Mobility (4)</a:t>
            </a:r>
            <a:endParaRPr lang="en-US" altLang="zh-CN" dirty="0">
              <a:latin typeface="Huawei Sans" panose="020C0503030203020204" pitchFamily="34" charset="0"/>
            </a:endParaRPr>
          </a:p>
        </p:txBody>
      </p:sp>
      <p:sp>
        <p:nvSpPr>
          <p:cNvPr id="63" name="TextBox 55"/>
          <p:cNvSpPr txBox="1"/>
          <p:nvPr/>
        </p:nvSpPr>
        <p:spPr bwMode="gray">
          <a:xfrm>
            <a:off x="3215779" y="5888418"/>
            <a:ext cx="1935145" cy="276999"/>
          </a:xfrm>
          <a:prstGeom prst="rect">
            <a:avLst/>
          </a:prstGeom>
          <a:noFill/>
        </p:spPr>
        <p:txBody>
          <a:bodyPr wrap="none" rtlCol="0">
            <a:spAutoFit/>
          </a:bodyPr>
          <a:lstStyle/>
          <a:p>
            <a:pPr fontAlgn="ctr"/>
            <a:r>
              <a:rPr lang="en-US" sz="1200" dirty="0" smtClean="0">
                <a:latin typeface="Huawei Sans" panose="020C0503030203020204" pitchFamily="34" charset="0"/>
              </a:rPr>
              <a:t>Policy enforcement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Oval 65"/>
          <p:cNvSpPr>
            <a:spLocks noChangeAspect="1"/>
          </p:cNvSpPr>
          <p:nvPr/>
        </p:nvSpPr>
        <p:spPr bwMode="gray">
          <a:xfrm>
            <a:off x="3282243" y="3115551"/>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Oval 65"/>
          <p:cNvSpPr>
            <a:spLocks noChangeAspect="1"/>
          </p:cNvSpPr>
          <p:nvPr/>
        </p:nvSpPr>
        <p:spPr bwMode="gray">
          <a:xfrm>
            <a:off x="3038212" y="5947287"/>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65"/>
          <p:cNvSpPr>
            <a:spLocks noChangeAspect="1"/>
          </p:cNvSpPr>
          <p:nvPr/>
        </p:nvSpPr>
        <p:spPr bwMode="gray">
          <a:xfrm>
            <a:off x="3086725" y="3115551"/>
            <a:ext cx="159261" cy="159261"/>
          </a:xfrm>
          <a:prstGeom prst="ellipse">
            <a:avLst/>
          </a:prstGeom>
          <a:solidFill>
            <a:srgbClr val="FCC8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Oval 65"/>
          <p:cNvSpPr>
            <a:spLocks noChangeAspect="1"/>
          </p:cNvSpPr>
          <p:nvPr/>
        </p:nvSpPr>
        <p:spPr bwMode="gray">
          <a:xfrm>
            <a:off x="3038211" y="5690464"/>
            <a:ext cx="159261" cy="159261"/>
          </a:xfrm>
          <a:prstGeom prst="ellipse">
            <a:avLst/>
          </a:prstGeom>
          <a:solidFill>
            <a:srgbClr val="FCC8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Box 55"/>
          <p:cNvSpPr txBox="1"/>
          <p:nvPr/>
        </p:nvSpPr>
        <p:spPr bwMode="gray">
          <a:xfrm>
            <a:off x="3215779" y="5631594"/>
            <a:ext cx="1624163" cy="276999"/>
          </a:xfrm>
          <a:prstGeom prst="rect">
            <a:avLst/>
          </a:prstGeom>
          <a:noFill/>
        </p:spPr>
        <p:txBody>
          <a:bodyPr wrap="none" rtlCol="0">
            <a:spAutoFit/>
          </a:bodyPr>
          <a:lstStyle/>
          <a:p>
            <a:pPr fontAlgn="ctr"/>
            <a:r>
              <a:rPr lang="en-US" sz="1200" dirty="0" smtClean="0">
                <a:latin typeface="Huawei Sans" panose="020C0503030203020204" pitchFamily="34" charset="0"/>
              </a:rPr>
              <a:t>Authentication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任意多边形 67"/>
          <p:cNvSpPr/>
          <p:nvPr/>
        </p:nvSpPr>
        <p:spPr bwMode="gray">
          <a:xfrm>
            <a:off x="2353203" y="3340032"/>
            <a:ext cx="762529" cy="1420155"/>
          </a:xfrm>
          <a:custGeom>
            <a:avLst/>
            <a:gdLst>
              <a:gd name="connsiteX0" fmla="*/ 0 w 914400"/>
              <a:gd name="connsiteY0" fmla="*/ 550333 h 550333"/>
              <a:gd name="connsiteX1" fmla="*/ 914400 w 914400"/>
              <a:gd name="connsiteY1" fmla="*/ 0 h 550333"/>
              <a:gd name="connsiteX0" fmla="*/ 0 w 852099"/>
              <a:gd name="connsiteY0" fmla="*/ 550333 h 550333"/>
              <a:gd name="connsiteX1" fmla="*/ 852099 w 852099"/>
              <a:gd name="connsiteY1" fmla="*/ 0 h 550333"/>
              <a:gd name="connsiteX0" fmla="*/ 0 w 852099"/>
              <a:gd name="connsiteY0" fmla="*/ 550333 h 550333"/>
              <a:gd name="connsiteX1" fmla="*/ 852099 w 852099"/>
              <a:gd name="connsiteY1" fmla="*/ 0 h 550333"/>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Lst>
            <a:ahLst/>
            <a:cxnLst>
              <a:cxn ang="0">
                <a:pos x="connsiteX0" y="connsiteY0"/>
              </a:cxn>
              <a:cxn ang="0">
                <a:pos x="connsiteX1" y="connsiteY1"/>
              </a:cxn>
            </a:cxnLst>
            <a:rect l="l" t="t" r="r" b="b"/>
            <a:pathLst>
              <a:path w="935168" h="533618">
                <a:moveTo>
                  <a:pt x="0" y="533618"/>
                </a:moveTo>
                <a:cubicBezTo>
                  <a:pt x="149046" y="300031"/>
                  <a:pt x="308480" y="199189"/>
                  <a:pt x="935168" y="0"/>
                </a:cubicBezTo>
              </a:path>
            </a:pathLst>
          </a:custGeom>
          <a:ln w="38100">
            <a:solidFill>
              <a:srgbClr val="30B5C5"/>
            </a:solidFill>
            <a:prstDash val="solid"/>
            <a:tailEnd type="triangle"/>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55"/>
          <p:cNvSpPr txBox="1"/>
          <p:nvPr/>
        </p:nvSpPr>
        <p:spPr bwMode="gray">
          <a:xfrm>
            <a:off x="2576182" y="4032689"/>
            <a:ext cx="1239447" cy="461665"/>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Authentication packets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Oval 71"/>
          <p:cNvSpPr>
            <a:spLocks noChangeAspect="1"/>
          </p:cNvSpPr>
          <p:nvPr/>
        </p:nvSpPr>
        <p:spPr bwMode="gray">
          <a:xfrm>
            <a:off x="2448752" y="4044502"/>
            <a:ext cx="192706" cy="19270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9" name="直接箭头连接符 108"/>
          <p:cNvCxnSpPr/>
          <p:nvPr/>
        </p:nvCxnSpPr>
        <p:spPr bwMode="gray">
          <a:xfrm>
            <a:off x="3646595" y="2879482"/>
            <a:ext cx="1083890" cy="0"/>
          </a:xfrm>
          <a:prstGeom prst="straightConnector1">
            <a:avLst/>
          </a:prstGeom>
          <a:ln w="38100">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0" name="Oval 71"/>
          <p:cNvSpPr>
            <a:spLocks noChangeAspect="1"/>
          </p:cNvSpPr>
          <p:nvPr/>
        </p:nvSpPr>
        <p:spPr bwMode="gray">
          <a:xfrm>
            <a:off x="4118373" y="2783129"/>
            <a:ext cx="192706" cy="19270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81"/>
          <p:cNvSpPr/>
          <p:nvPr/>
        </p:nvSpPr>
        <p:spPr bwMode="gray">
          <a:xfrm flipH="1" flipV="1">
            <a:off x="3534265" y="2461652"/>
            <a:ext cx="1552166" cy="346818"/>
          </a:xfrm>
          <a:custGeom>
            <a:avLst/>
            <a:gdLst>
              <a:gd name="connsiteX0" fmla="*/ 0 w 888298"/>
              <a:gd name="connsiteY0" fmla="*/ 2596 h 796923"/>
              <a:gd name="connsiteX1" fmla="*/ 748145 w 888298"/>
              <a:gd name="connsiteY1" fmla="*/ 122669 h 796923"/>
              <a:gd name="connsiteX2" fmla="*/ 886691 w 888298"/>
              <a:gd name="connsiteY2" fmla="*/ 796923 h 796923"/>
              <a:gd name="connsiteX0" fmla="*/ 0 w 932214"/>
              <a:gd name="connsiteY0" fmla="*/ 270 h 150820"/>
              <a:gd name="connsiteX1" fmla="*/ 748145 w 932214"/>
              <a:gd name="connsiteY1" fmla="*/ 120343 h 150820"/>
              <a:gd name="connsiteX2" fmla="*/ 931807 w 932214"/>
              <a:gd name="connsiteY2" fmla="*/ 150821 h 150820"/>
              <a:gd name="connsiteX0" fmla="*/ 0 w 932166"/>
              <a:gd name="connsiteY0" fmla="*/ 36 h 810631"/>
              <a:gd name="connsiteX1" fmla="*/ 742506 w 932166"/>
              <a:gd name="connsiteY1" fmla="*/ 810145 h 810631"/>
              <a:gd name="connsiteX2" fmla="*/ 931807 w 932166"/>
              <a:gd name="connsiteY2" fmla="*/ 150587 h 810631"/>
              <a:gd name="connsiteX0" fmla="*/ 0 w 931807"/>
              <a:gd name="connsiteY0" fmla="*/ 36 h 811321"/>
              <a:gd name="connsiteX1" fmla="*/ 742506 w 931807"/>
              <a:gd name="connsiteY1" fmla="*/ 810145 h 811321"/>
              <a:gd name="connsiteX2" fmla="*/ 931807 w 931807"/>
              <a:gd name="connsiteY2" fmla="*/ 150587 h 811321"/>
              <a:gd name="connsiteX0" fmla="*/ 1310842 w 1353427"/>
              <a:gd name="connsiteY0" fmla="*/ 1406848 h 1406848"/>
              <a:gd name="connsiteX1" fmla="*/ 54168 w 1353427"/>
              <a:gd name="connsiteY1" fmla="*/ 659558 h 1406848"/>
              <a:gd name="connsiteX2" fmla="*/ 243469 w 1353427"/>
              <a:gd name="connsiteY2" fmla="*/ 0 h 1406848"/>
              <a:gd name="connsiteX0" fmla="*/ 1310842 w 1310842"/>
              <a:gd name="connsiteY0" fmla="*/ 1406848 h 1409726"/>
              <a:gd name="connsiteX1" fmla="*/ 54168 w 1310842"/>
              <a:gd name="connsiteY1" fmla="*/ 659558 h 1409726"/>
              <a:gd name="connsiteX2" fmla="*/ 243469 w 1310842"/>
              <a:gd name="connsiteY2" fmla="*/ 0 h 1409726"/>
              <a:gd name="connsiteX0" fmla="*/ 1554659 w 1554659"/>
              <a:gd name="connsiteY0" fmla="*/ 1291200 h 1294629"/>
              <a:gd name="connsiteX1" fmla="*/ 69588 w 1554659"/>
              <a:gd name="connsiteY1" fmla="*/ 659558 h 1294629"/>
              <a:gd name="connsiteX2" fmla="*/ 258889 w 1554659"/>
              <a:gd name="connsiteY2" fmla="*/ 0 h 1294629"/>
              <a:gd name="connsiteX0" fmla="*/ 1554659 w 1554659"/>
              <a:gd name="connsiteY0" fmla="*/ 1291200 h 1365672"/>
              <a:gd name="connsiteX1" fmla="*/ 69588 w 1554659"/>
              <a:gd name="connsiteY1" fmla="*/ 659558 h 1365672"/>
              <a:gd name="connsiteX2" fmla="*/ 258889 w 1554659"/>
              <a:gd name="connsiteY2" fmla="*/ 0 h 1365672"/>
              <a:gd name="connsiteX0" fmla="*/ 1409198 w 1409198"/>
              <a:gd name="connsiteY0" fmla="*/ 1291200 h 1466719"/>
              <a:gd name="connsiteX1" fmla="*/ 107409 w 1409198"/>
              <a:gd name="connsiteY1" fmla="*/ 1237801 h 1466719"/>
              <a:gd name="connsiteX2" fmla="*/ 113428 w 1409198"/>
              <a:gd name="connsiteY2" fmla="*/ 0 h 1466719"/>
              <a:gd name="connsiteX0" fmla="*/ 1387293 w 1387293"/>
              <a:gd name="connsiteY0" fmla="*/ 1349024 h 1527443"/>
              <a:gd name="connsiteX1" fmla="*/ 85504 w 1387293"/>
              <a:gd name="connsiteY1" fmla="*/ 1295625 h 1527443"/>
              <a:gd name="connsiteX2" fmla="*/ 156377 w 1387293"/>
              <a:gd name="connsiteY2" fmla="*/ 0 h 1527443"/>
              <a:gd name="connsiteX0" fmla="*/ 1413765 w 1413765"/>
              <a:gd name="connsiteY0" fmla="*/ 1349024 h 1527443"/>
              <a:gd name="connsiteX1" fmla="*/ 111976 w 1413765"/>
              <a:gd name="connsiteY1" fmla="*/ 1295625 h 1527443"/>
              <a:gd name="connsiteX2" fmla="*/ 182849 w 1413765"/>
              <a:gd name="connsiteY2" fmla="*/ 0 h 1527443"/>
              <a:gd name="connsiteX0" fmla="*/ 1372706 w 1372706"/>
              <a:gd name="connsiteY0" fmla="*/ 1349024 h 1506447"/>
              <a:gd name="connsiteX1" fmla="*/ 138590 w 1372706"/>
              <a:gd name="connsiteY1" fmla="*/ 1233946 h 1506447"/>
              <a:gd name="connsiteX2" fmla="*/ 141790 w 1372706"/>
              <a:gd name="connsiteY2" fmla="*/ 0 h 1506447"/>
              <a:gd name="connsiteX0" fmla="*/ 1292611 w 1292611"/>
              <a:gd name="connsiteY0" fmla="*/ 1349024 h 1468877"/>
              <a:gd name="connsiteX1" fmla="*/ 303810 w 1292611"/>
              <a:gd name="connsiteY1" fmla="*/ 1079748 h 1468877"/>
              <a:gd name="connsiteX2" fmla="*/ 61695 w 1292611"/>
              <a:gd name="connsiteY2" fmla="*/ 0 h 1468877"/>
              <a:gd name="connsiteX0" fmla="*/ 1292611 w 1292611"/>
              <a:gd name="connsiteY0" fmla="*/ 1349024 h 1349024"/>
              <a:gd name="connsiteX1" fmla="*/ 303810 w 1292611"/>
              <a:gd name="connsiteY1" fmla="*/ 1079748 h 1349024"/>
              <a:gd name="connsiteX2" fmla="*/ 61695 w 1292611"/>
              <a:gd name="connsiteY2" fmla="*/ 0 h 1349024"/>
              <a:gd name="connsiteX0" fmla="*/ 1255057 w 1255057"/>
              <a:gd name="connsiteY0" fmla="*/ 1206391 h 1206391"/>
              <a:gd name="connsiteX1" fmla="*/ 302912 w 1255057"/>
              <a:gd name="connsiteY1" fmla="*/ 1079748 h 1206391"/>
              <a:gd name="connsiteX2" fmla="*/ 60797 w 1255057"/>
              <a:gd name="connsiteY2" fmla="*/ 0 h 1206391"/>
              <a:gd name="connsiteX0" fmla="*/ 1255057 w 1255057"/>
              <a:gd name="connsiteY0" fmla="*/ 1206391 h 1245455"/>
              <a:gd name="connsiteX1" fmla="*/ 302912 w 1255057"/>
              <a:gd name="connsiteY1" fmla="*/ 1079748 h 1245455"/>
              <a:gd name="connsiteX2" fmla="*/ 60797 w 1255057"/>
              <a:gd name="connsiteY2" fmla="*/ 0 h 1245455"/>
              <a:gd name="connsiteX0" fmla="*/ 1244993 w 1244993"/>
              <a:gd name="connsiteY0" fmla="*/ 1206391 h 1241849"/>
              <a:gd name="connsiteX1" fmla="*/ 366161 w 1244993"/>
              <a:gd name="connsiteY1" fmla="*/ 1068183 h 1241849"/>
              <a:gd name="connsiteX2" fmla="*/ 50733 w 1244993"/>
              <a:gd name="connsiteY2" fmla="*/ 0 h 1241849"/>
              <a:gd name="connsiteX0" fmla="*/ 1232318 w 1232318"/>
              <a:gd name="connsiteY0" fmla="*/ 1194826 h 1229809"/>
              <a:gd name="connsiteX1" fmla="*/ 353486 w 1232318"/>
              <a:gd name="connsiteY1" fmla="*/ 1056618 h 1229809"/>
              <a:gd name="connsiteX2" fmla="*/ 52156 w 1232318"/>
              <a:gd name="connsiteY2" fmla="*/ 0 h 1229809"/>
              <a:gd name="connsiteX0" fmla="*/ 1180162 w 1180162"/>
              <a:gd name="connsiteY0" fmla="*/ 1194826 h 1229809"/>
              <a:gd name="connsiteX1" fmla="*/ 301330 w 1180162"/>
              <a:gd name="connsiteY1" fmla="*/ 1056618 h 1229809"/>
              <a:gd name="connsiteX2" fmla="*/ 0 w 1180162"/>
              <a:gd name="connsiteY2" fmla="*/ 0 h 1229809"/>
              <a:gd name="connsiteX0" fmla="*/ 1180162 w 1180162"/>
              <a:gd name="connsiteY0" fmla="*/ 1194826 h 1229809"/>
              <a:gd name="connsiteX1" fmla="*/ 323888 w 1180162"/>
              <a:gd name="connsiteY1" fmla="*/ 1056618 h 1229809"/>
              <a:gd name="connsiteX2" fmla="*/ 0 w 1180162"/>
              <a:gd name="connsiteY2" fmla="*/ 0 h 1229809"/>
              <a:gd name="connsiteX0" fmla="*/ 1137866 w 1137866"/>
              <a:gd name="connsiteY0" fmla="*/ 1167841 h 1201736"/>
              <a:gd name="connsiteX1" fmla="*/ 281592 w 1137866"/>
              <a:gd name="connsiteY1" fmla="*/ 1029633 h 1201736"/>
              <a:gd name="connsiteX2" fmla="*/ 0 w 1137866"/>
              <a:gd name="connsiteY2" fmla="*/ 0 h 1201736"/>
              <a:gd name="connsiteX0" fmla="*/ 1137866 w 1137866"/>
              <a:gd name="connsiteY0" fmla="*/ 1167841 h 1167842"/>
              <a:gd name="connsiteX1" fmla="*/ 0 w 1137866"/>
              <a:gd name="connsiteY1" fmla="*/ 0 h 1167842"/>
              <a:gd name="connsiteX0" fmla="*/ 2461253 w 2461253"/>
              <a:gd name="connsiteY0" fmla="*/ 304332 h 304332"/>
              <a:gd name="connsiteX1" fmla="*/ 0 w 2461253"/>
              <a:gd name="connsiteY1" fmla="*/ 0 h 304332"/>
              <a:gd name="connsiteX0" fmla="*/ 2461253 w 2461253"/>
              <a:gd name="connsiteY0" fmla="*/ 304332 h 304332"/>
              <a:gd name="connsiteX1" fmla="*/ 0 w 2461253"/>
              <a:gd name="connsiteY1" fmla="*/ 0 h 304332"/>
              <a:gd name="connsiteX0" fmla="*/ 1393520 w 1393520"/>
              <a:gd name="connsiteY0" fmla="*/ 14823 h 172753"/>
              <a:gd name="connsiteX1" fmla="*/ 0 w 1393520"/>
              <a:gd name="connsiteY1" fmla="*/ 60007 h 172753"/>
              <a:gd name="connsiteX0" fmla="*/ 1393520 w 1393520"/>
              <a:gd name="connsiteY0" fmla="*/ 1 h 340223"/>
              <a:gd name="connsiteX1" fmla="*/ 0 w 1393520"/>
              <a:gd name="connsiteY1" fmla="*/ 45185 h 340223"/>
              <a:gd name="connsiteX0" fmla="*/ 1295769 w 1295769"/>
              <a:gd name="connsiteY0" fmla="*/ 0 h 344879"/>
              <a:gd name="connsiteX1" fmla="*/ 0 w 1295769"/>
              <a:gd name="connsiteY1" fmla="*/ 55463 h 344879"/>
              <a:gd name="connsiteX0" fmla="*/ 1295769 w 1295769"/>
              <a:gd name="connsiteY0" fmla="*/ 0 h 390452"/>
              <a:gd name="connsiteX1" fmla="*/ 0 w 1295769"/>
              <a:gd name="connsiteY1" fmla="*/ 55463 h 390452"/>
              <a:gd name="connsiteX0" fmla="*/ 1378480 w 1378480"/>
              <a:gd name="connsiteY0" fmla="*/ 0 h 386158"/>
              <a:gd name="connsiteX1" fmla="*/ 0 w 1378480"/>
              <a:gd name="connsiteY1" fmla="*/ 45184 h 386158"/>
              <a:gd name="connsiteX0" fmla="*/ 1378480 w 1378480"/>
              <a:gd name="connsiteY0" fmla="*/ 0 h 421092"/>
              <a:gd name="connsiteX1" fmla="*/ 0 w 1378480"/>
              <a:gd name="connsiteY1" fmla="*/ 45184 h 421092"/>
            </a:gdLst>
            <a:ahLst/>
            <a:cxnLst>
              <a:cxn ang="0">
                <a:pos x="connsiteX0" y="connsiteY0"/>
              </a:cxn>
              <a:cxn ang="0">
                <a:pos x="connsiteX1" y="connsiteY1"/>
              </a:cxn>
            </a:cxnLst>
            <a:rect l="l" t="t" r="r" b="b"/>
            <a:pathLst>
              <a:path w="1378480" h="421092">
                <a:moveTo>
                  <a:pt x="1378480" y="0"/>
                </a:moveTo>
                <a:cubicBezTo>
                  <a:pt x="746043" y="638709"/>
                  <a:pt x="354224" y="465303"/>
                  <a:pt x="0" y="45184"/>
                </a:cubicBezTo>
              </a:path>
            </a:pathLst>
          </a:custGeom>
          <a:ln w="38100">
            <a:solidFill>
              <a:srgbClr val="30B5C5"/>
            </a:solidFill>
            <a:prstDash val="solid"/>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Oval 71"/>
          <p:cNvSpPr>
            <a:spLocks noChangeAspect="1"/>
          </p:cNvSpPr>
          <p:nvPr/>
        </p:nvSpPr>
        <p:spPr bwMode="gray">
          <a:xfrm>
            <a:off x="4118373" y="2361436"/>
            <a:ext cx="192706" cy="19270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TextBox 55"/>
          <p:cNvSpPr txBox="1"/>
          <p:nvPr/>
        </p:nvSpPr>
        <p:spPr bwMode="gray">
          <a:xfrm>
            <a:off x="4258470" y="1950535"/>
            <a:ext cx="1576072"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200" dirty="0" smtClean="0">
                <a:latin typeface="Huawei Sans" panose="020C0503030203020204" pitchFamily="34" charset="0"/>
              </a:rPr>
              <a:t>Authorization result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rPr>
              <a:t>IP-Group1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TextBox 55"/>
          <p:cNvSpPr txBox="1"/>
          <p:nvPr/>
        </p:nvSpPr>
        <p:spPr bwMode="gray">
          <a:xfrm>
            <a:off x="596929" y="2362887"/>
            <a:ext cx="1781257"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200" dirty="0" smtClean="0">
                <a:latin typeface="Huawei Sans" panose="020C0503030203020204" pitchFamily="34" charset="0"/>
              </a:rPr>
              <a:t>IP-security group entry</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Rectangular Callout 4"/>
          <p:cNvSpPr/>
          <p:nvPr/>
        </p:nvSpPr>
        <p:spPr bwMode="gray">
          <a:xfrm flipV="1">
            <a:off x="504825" y="2362886"/>
            <a:ext cx="2454578" cy="1084619"/>
          </a:xfrm>
          <a:custGeom>
            <a:avLst/>
            <a:gdLst>
              <a:gd name="connsiteX0" fmla="*/ 0 w 2307735"/>
              <a:gd name="connsiteY0" fmla="*/ 0 h 1476928"/>
              <a:gd name="connsiteX1" fmla="*/ 1346179 w 2307735"/>
              <a:gd name="connsiteY1" fmla="*/ 0 h 1476928"/>
              <a:gd name="connsiteX2" fmla="*/ 1346179 w 2307735"/>
              <a:gd name="connsiteY2" fmla="*/ 0 h 1476928"/>
              <a:gd name="connsiteX3" fmla="*/ 1923113 w 2307735"/>
              <a:gd name="connsiteY3" fmla="*/ 0 h 1476928"/>
              <a:gd name="connsiteX4" fmla="*/ 2307735 w 2307735"/>
              <a:gd name="connsiteY4" fmla="*/ 0 h 1476928"/>
              <a:gd name="connsiteX5" fmla="*/ 2307735 w 2307735"/>
              <a:gd name="connsiteY5" fmla="*/ 861541 h 1476928"/>
              <a:gd name="connsiteX6" fmla="*/ 2815944 w 2307735"/>
              <a:gd name="connsiteY6" fmla="*/ 1420613 h 1476928"/>
              <a:gd name="connsiteX7" fmla="*/ 2307735 w 2307735"/>
              <a:gd name="connsiteY7" fmla="*/ 1230773 h 1476928"/>
              <a:gd name="connsiteX8" fmla="*/ 2307735 w 2307735"/>
              <a:gd name="connsiteY8" fmla="*/ 1476928 h 1476928"/>
              <a:gd name="connsiteX9" fmla="*/ 1923113 w 2307735"/>
              <a:gd name="connsiteY9" fmla="*/ 1476928 h 1476928"/>
              <a:gd name="connsiteX10" fmla="*/ 1346179 w 2307735"/>
              <a:gd name="connsiteY10" fmla="*/ 1476928 h 1476928"/>
              <a:gd name="connsiteX11" fmla="*/ 1346179 w 2307735"/>
              <a:gd name="connsiteY11" fmla="*/ 1476928 h 1476928"/>
              <a:gd name="connsiteX12" fmla="*/ 0 w 2307735"/>
              <a:gd name="connsiteY12" fmla="*/ 1476928 h 1476928"/>
              <a:gd name="connsiteX13" fmla="*/ 0 w 2307735"/>
              <a:gd name="connsiteY13" fmla="*/ 1230773 h 1476928"/>
              <a:gd name="connsiteX14" fmla="*/ 0 w 2307735"/>
              <a:gd name="connsiteY14" fmla="*/ 861541 h 1476928"/>
              <a:gd name="connsiteX15" fmla="*/ 0 w 2307735"/>
              <a:gd name="connsiteY15" fmla="*/ 861541 h 1476928"/>
              <a:gd name="connsiteX16" fmla="*/ 0 w 2307735"/>
              <a:gd name="connsiteY16" fmla="*/ 0 h 1476928"/>
              <a:gd name="connsiteX0" fmla="*/ 0 w 2714344"/>
              <a:gd name="connsiteY0" fmla="*/ 0 h 1476928"/>
              <a:gd name="connsiteX1" fmla="*/ 1346179 w 2714344"/>
              <a:gd name="connsiteY1" fmla="*/ 0 h 1476928"/>
              <a:gd name="connsiteX2" fmla="*/ 1346179 w 2714344"/>
              <a:gd name="connsiteY2" fmla="*/ 0 h 1476928"/>
              <a:gd name="connsiteX3" fmla="*/ 1923113 w 2714344"/>
              <a:gd name="connsiteY3" fmla="*/ 0 h 1476928"/>
              <a:gd name="connsiteX4" fmla="*/ 2307735 w 2714344"/>
              <a:gd name="connsiteY4" fmla="*/ 0 h 1476928"/>
              <a:gd name="connsiteX5" fmla="*/ 2307735 w 2714344"/>
              <a:gd name="connsiteY5" fmla="*/ 861541 h 1476928"/>
              <a:gd name="connsiteX6" fmla="*/ 2714344 w 2714344"/>
              <a:gd name="connsiteY6" fmla="*/ 328413 h 1476928"/>
              <a:gd name="connsiteX7" fmla="*/ 2307735 w 2714344"/>
              <a:gd name="connsiteY7" fmla="*/ 1230773 h 1476928"/>
              <a:gd name="connsiteX8" fmla="*/ 2307735 w 2714344"/>
              <a:gd name="connsiteY8" fmla="*/ 1476928 h 1476928"/>
              <a:gd name="connsiteX9" fmla="*/ 1923113 w 2714344"/>
              <a:gd name="connsiteY9" fmla="*/ 1476928 h 1476928"/>
              <a:gd name="connsiteX10" fmla="*/ 1346179 w 2714344"/>
              <a:gd name="connsiteY10" fmla="*/ 1476928 h 1476928"/>
              <a:gd name="connsiteX11" fmla="*/ 1346179 w 2714344"/>
              <a:gd name="connsiteY11" fmla="*/ 1476928 h 1476928"/>
              <a:gd name="connsiteX12" fmla="*/ 0 w 2714344"/>
              <a:gd name="connsiteY12" fmla="*/ 1476928 h 1476928"/>
              <a:gd name="connsiteX13" fmla="*/ 0 w 2714344"/>
              <a:gd name="connsiteY13" fmla="*/ 1230773 h 1476928"/>
              <a:gd name="connsiteX14" fmla="*/ 0 w 2714344"/>
              <a:gd name="connsiteY14" fmla="*/ 861541 h 1476928"/>
              <a:gd name="connsiteX15" fmla="*/ 0 w 2714344"/>
              <a:gd name="connsiteY15" fmla="*/ 861541 h 1476928"/>
              <a:gd name="connsiteX16" fmla="*/ 0 w 2714344"/>
              <a:gd name="connsiteY16" fmla="*/ 0 h 1476928"/>
              <a:gd name="connsiteX0" fmla="*/ 0 w 2638144"/>
              <a:gd name="connsiteY0" fmla="*/ 0 h 1476928"/>
              <a:gd name="connsiteX1" fmla="*/ 1346179 w 2638144"/>
              <a:gd name="connsiteY1" fmla="*/ 0 h 1476928"/>
              <a:gd name="connsiteX2" fmla="*/ 1346179 w 2638144"/>
              <a:gd name="connsiteY2" fmla="*/ 0 h 1476928"/>
              <a:gd name="connsiteX3" fmla="*/ 1923113 w 2638144"/>
              <a:gd name="connsiteY3" fmla="*/ 0 h 1476928"/>
              <a:gd name="connsiteX4" fmla="*/ 2307735 w 2638144"/>
              <a:gd name="connsiteY4" fmla="*/ 0 h 1476928"/>
              <a:gd name="connsiteX5" fmla="*/ 2307735 w 2638144"/>
              <a:gd name="connsiteY5" fmla="*/ 861541 h 1476928"/>
              <a:gd name="connsiteX6" fmla="*/ 2638144 w 2638144"/>
              <a:gd name="connsiteY6" fmla="*/ 954946 h 1476928"/>
              <a:gd name="connsiteX7" fmla="*/ 2307735 w 2638144"/>
              <a:gd name="connsiteY7" fmla="*/ 1230773 h 1476928"/>
              <a:gd name="connsiteX8" fmla="*/ 2307735 w 2638144"/>
              <a:gd name="connsiteY8" fmla="*/ 1476928 h 1476928"/>
              <a:gd name="connsiteX9" fmla="*/ 1923113 w 2638144"/>
              <a:gd name="connsiteY9" fmla="*/ 1476928 h 1476928"/>
              <a:gd name="connsiteX10" fmla="*/ 1346179 w 2638144"/>
              <a:gd name="connsiteY10" fmla="*/ 1476928 h 1476928"/>
              <a:gd name="connsiteX11" fmla="*/ 1346179 w 2638144"/>
              <a:gd name="connsiteY11" fmla="*/ 1476928 h 1476928"/>
              <a:gd name="connsiteX12" fmla="*/ 0 w 2638144"/>
              <a:gd name="connsiteY12" fmla="*/ 1476928 h 1476928"/>
              <a:gd name="connsiteX13" fmla="*/ 0 w 2638144"/>
              <a:gd name="connsiteY13" fmla="*/ 1230773 h 1476928"/>
              <a:gd name="connsiteX14" fmla="*/ 0 w 2638144"/>
              <a:gd name="connsiteY14" fmla="*/ 861541 h 1476928"/>
              <a:gd name="connsiteX15" fmla="*/ 0 w 2638144"/>
              <a:gd name="connsiteY15" fmla="*/ 861541 h 1476928"/>
              <a:gd name="connsiteX16" fmla="*/ 0 w 2638144"/>
              <a:gd name="connsiteY16" fmla="*/ 0 h 1476928"/>
              <a:gd name="connsiteX0" fmla="*/ 0 w 2762172"/>
              <a:gd name="connsiteY0" fmla="*/ 0 h 1476928"/>
              <a:gd name="connsiteX1" fmla="*/ 1346179 w 2762172"/>
              <a:gd name="connsiteY1" fmla="*/ 0 h 1476928"/>
              <a:gd name="connsiteX2" fmla="*/ 1346179 w 2762172"/>
              <a:gd name="connsiteY2" fmla="*/ 0 h 1476928"/>
              <a:gd name="connsiteX3" fmla="*/ 1923113 w 2762172"/>
              <a:gd name="connsiteY3" fmla="*/ 0 h 1476928"/>
              <a:gd name="connsiteX4" fmla="*/ 2307735 w 2762172"/>
              <a:gd name="connsiteY4" fmla="*/ 0 h 1476928"/>
              <a:gd name="connsiteX5" fmla="*/ 2307735 w 2762172"/>
              <a:gd name="connsiteY5" fmla="*/ 861541 h 1476928"/>
              <a:gd name="connsiteX6" fmla="*/ 2762172 w 2762172"/>
              <a:gd name="connsiteY6" fmla="*/ 819479 h 1476928"/>
              <a:gd name="connsiteX7" fmla="*/ 2307735 w 2762172"/>
              <a:gd name="connsiteY7" fmla="*/ 1230773 h 1476928"/>
              <a:gd name="connsiteX8" fmla="*/ 2307735 w 2762172"/>
              <a:gd name="connsiteY8" fmla="*/ 1476928 h 1476928"/>
              <a:gd name="connsiteX9" fmla="*/ 1923113 w 2762172"/>
              <a:gd name="connsiteY9" fmla="*/ 1476928 h 1476928"/>
              <a:gd name="connsiteX10" fmla="*/ 1346179 w 2762172"/>
              <a:gd name="connsiteY10" fmla="*/ 1476928 h 1476928"/>
              <a:gd name="connsiteX11" fmla="*/ 1346179 w 2762172"/>
              <a:gd name="connsiteY11" fmla="*/ 1476928 h 1476928"/>
              <a:gd name="connsiteX12" fmla="*/ 0 w 2762172"/>
              <a:gd name="connsiteY12" fmla="*/ 1476928 h 1476928"/>
              <a:gd name="connsiteX13" fmla="*/ 0 w 2762172"/>
              <a:gd name="connsiteY13" fmla="*/ 1230773 h 1476928"/>
              <a:gd name="connsiteX14" fmla="*/ 0 w 2762172"/>
              <a:gd name="connsiteY14" fmla="*/ 861541 h 1476928"/>
              <a:gd name="connsiteX15" fmla="*/ 0 w 2762172"/>
              <a:gd name="connsiteY15" fmla="*/ 861541 h 1476928"/>
              <a:gd name="connsiteX16" fmla="*/ 0 w 2762172"/>
              <a:gd name="connsiteY16" fmla="*/ 0 h 1476928"/>
              <a:gd name="connsiteX0" fmla="*/ 0 w 2576130"/>
              <a:gd name="connsiteY0" fmla="*/ 0 h 1476928"/>
              <a:gd name="connsiteX1" fmla="*/ 1346179 w 2576130"/>
              <a:gd name="connsiteY1" fmla="*/ 0 h 1476928"/>
              <a:gd name="connsiteX2" fmla="*/ 1346179 w 2576130"/>
              <a:gd name="connsiteY2" fmla="*/ 0 h 1476928"/>
              <a:gd name="connsiteX3" fmla="*/ 1923113 w 2576130"/>
              <a:gd name="connsiteY3" fmla="*/ 0 h 1476928"/>
              <a:gd name="connsiteX4" fmla="*/ 2307735 w 2576130"/>
              <a:gd name="connsiteY4" fmla="*/ 0 h 1476928"/>
              <a:gd name="connsiteX5" fmla="*/ 2307735 w 2576130"/>
              <a:gd name="connsiteY5" fmla="*/ 861541 h 1476928"/>
              <a:gd name="connsiteX6" fmla="*/ 2576130 w 2576130"/>
              <a:gd name="connsiteY6" fmla="*/ 870636 h 1476928"/>
              <a:gd name="connsiteX7" fmla="*/ 2307735 w 2576130"/>
              <a:gd name="connsiteY7" fmla="*/ 1230773 h 1476928"/>
              <a:gd name="connsiteX8" fmla="*/ 2307735 w 2576130"/>
              <a:gd name="connsiteY8" fmla="*/ 1476928 h 1476928"/>
              <a:gd name="connsiteX9" fmla="*/ 1923113 w 2576130"/>
              <a:gd name="connsiteY9" fmla="*/ 1476928 h 1476928"/>
              <a:gd name="connsiteX10" fmla="*/ 1346179 w 2576130"/>
              <a:gd name="connsiteY10" fmla="*/ 1476928 h 1476928"/>
              <a:gd name="connsiteX11" fmla="*/ 1346179 w 2576130"/>
              <a:gd name="connsiteY11" fmla="*/ 1476928 h 1476928"/>
              <a:gd name="connsiteX12" fmla="*/ 0 w 2576130"/>
              <a:gd name="connsiteY12" fmla="*/ 1476928 h 1476928"/>
              <a:gd name="connsiteX13" fmla="*/ 0 w 2576130"/>
              <a:gd name="connsiteY13" fmla="*/ 1230773 h 1476928"/>
              <a:gd name="connsiteX14" fmla="*/ 0 w 2576130"/>
              <a:gd name="connsiteY14" fmla="*/ 861541 h 1476928"/>
              <a:gd name="connsiteX15" fmla="*/ 0 w 2576130"/>
              <a:gd name="connsiteY15" fmla="*/ 861541 h 1476928"/>
              <a:gd name="connsiteX16" fmla="*/ 0 w 2576130"/>
              <a:gd name="connsiteY16" fmla="*/ 0 h 147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6130" h="1476928">
                <a:moveTo>
                  <a:pt x="0" y="0"/>
                </a:moveTo>
                <a:lnTo>
                  <a:pt x="1346179" y="0"/>
                </a:lnTo>
                <a:lnTo>
                  <a:pt x="1346179" y="0"/>
                </a:lnTo>
                <a:lnTo>
                  <a:pt x="1923113" y="0"/>
                </a:lnTo>
                <a:lnTo>
                  <a:pt x="2307735" y="0"/>
                </a:lnTo>
                <a:lnTo>
                  <a:pt x="2307735" y="861541"/>
                </a:lnTo>
                <a:lnTo>
                  <a:pt x="2576130" y="870636"/>
                </a:lnTo>
                <a:lnTo>
                  <a:pt x="2307735" y="1230773"/>
                </a:lnTo>
                <a:lnTo>
                  <a:pt x="2307735" y="1476928"/>
                </a:lnTo>
                <a:lnTo>
                  <a:pt x="1923113" y="1476928"/>
                </a:lnTo>
                <a:lnTo>
                  <a:pt x="1346179" y="1476928"/>
                </a:lnTo>
                <a:lnTo>
                  <a:pt x="1346179" y="1476928"/>
                </a:lnTo>
                <a:lnTo>
                  <a:pt x="0" y="1476928"/>
                </a:lnTo>
                <a:lnTo>
                  <a:pt x="0" y="1230773"/>
                </a:lnTo>
                <a:lnTo>
                  <a:pt x="0" y="861541"/>
                </a:lnTo>
                <a:lnTo>
                  <a:pt x="0" y="861541"/>
                </a:lnTo>
                <a:lnTo>
                  <a:pt x="0" y="0"/>
                </a:lnTo>
                <a:close/>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 name="表格 1"/>
          <p:cNvGraphicFramePr>
            <a:graphicFrameLocks noGrp="1"/>
          </p:cNvGraphicFramePr>
          <p:nvPr>
            <p:extLst/>
          </p:nvPr>
        </p:nvGraphicFramePr>
        <p:xfrm>
          <a:off x="653340" y="2640254"/>
          <a:ext cx="1922842" cy="731520"/>
        </p:xfrm>
        <a:graphic>
          <a:graphicData uri="http://schemas.openxmlformats.org/drawingml/2006/table">
            <a:tbl>
              <a:tblPr firstRow="1" bandRow="1">
                <a:tableStyleId>{72833802-FEF1-4C79-8D5D-14CF1EAF98D9}</a:tableStyleId>
              </a:tblPr>
              <a:tblGrid>
                <a:gridCol w="1034730"/>
                <a:gridCol w="888112"/>
              </a:tblGrid>
              <a:tr h="227221">
                <a:tc>
                  <a:txBody>
                    <a:bodyPr/>
                    <a:lstStyle/>
                    <a:p>
                      <a:pPr algn="ctr" fontAlgn="ctr"/>
                      <a:r>
                        <a:rPr lang="en-US" sz="1200" b="0" dirty="0" smtClean="0">
                          <a:solidFill>
                            <a:schemeClr val="tx1"/>
                          </a:solidFill>
                          <a:latin typeface="Huawei Sans" panose="020C0503030203020204" pitchFamily="34" charset="0"/>
                        </a:rPr>
                        <a:t>IP</a:t>
                      </a:r>
                      <a:endParaRPr lang="en-US" altLang="zh-CN"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0" dirty="0" smtClean="0">
                          <a:solidFill>
                            <a:schemeClr val="tx1"/>
                          </a:solidFill>
                          <a:latin typeface="Huawei Sans" panose="020C0503030203020204" pitchFamily="34" charset="0"/>
                        </a:rPr>
                        <a:t>Security Group</a:t>
                      </a:r>
                      <a:endParaRPr lang="en-US" altLang="zh-CN" sz="1200" b="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27221">
                <a:tc>
                  <a:txBody>
                    <a:bodyPr/>
                    <a:lstStyle/>
                    <a:p>
                      <a:pPr algn="ctr" fontAlgn="ctr"/>
                      <a:r>
                        <a:rPr lang="en-US" sz="1200" b="0" dirty="0" smtClean="0">
                          <a:latin typeface="Huawei Sans" panose="020C0503030203020204" pitchFamily="34" charset="0"/>
                        </a:rPr>
                        <a:t>192.168.1.1</a:t>
                      </a:r>
                      <a:endParaRPr lang="en-US" altLang="zh-CN" sz="1200" b="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dirty="0" smtClean="0">
                          <a:latin typeface="Huawei Sans" panose="020C0503030203020204" pitchFamily="34" charset="0"/>
                        </a:rPr>
                        <a:t>Group1</a:t>
                      </a:r>
                      <a:endParaRPr lang="en-US" altLang="zh-CN" sz="1200" b="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16" name="Oval 43"/>
          <p:cNvSpPr>
            <a:spLocks noChangeAspect="1"/>
          </p:cNvSpPr>
          <p:nvPr/>
        </p:nvSpPr>
        <p:spPr bwMode="gray">
          <a:xfrm>
            <a:off x="449459" y="2295997"/>
            <a:ext cx="159261" cy="159261"/>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Rectangle 2"/>
          <p:cNvSpPr/>
          <p:nvPr/>
        </p:nvSpPr>
        <p:spPr bwMode="gray">
          <a:xfrm>
            <a:off x="6096000" y="1733941"/>
            <a:ext cx="5669548" cy="4062651"/>
          </a:xfrm>
          <a:prstGeom prst="rect">
            <a:avLst/>
          </a:prstGeom>
        </p:spPr>
        <p:txBody>
          <a:bodyPr wrap="square">
            <a:spAutoFit/>
          </a:bodyPr>
          <a:lstStyle/>
          <a:p>
            <a:pPr marL="342900" indent="-342900" fontAlgn="ctr">
              <a:spcAft>
                <a:spcPts val="600"/>
              </a:spcAft>
              <a:buFont typeface="+mj-lt"/>
              <a:buAutoNum type="arabicPeriod"/>
            </a:pPr>
            <a:r>
              <a:rPr lang="en-US" sz="1400" dirty="0" smtClean="0">
                <a:latin typeface="Huawei Sans" panose="020C0503030203020204" pitchFamily="34" charset="0"/>
              </a:rPr>
              <a:t>User1 attempts to access the network. The core switch functioning as the authentication point exchanges user authentication information with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a:t>
            </a:r>
          </a:p>
          <a:p>
            <a:pPr marL="342900" indent="-342900" fontAlgn="ctr">
              <a:spcAft>
                <a:spcPts val="600"/>
              </a:spcAft>
              <a:buFont typeface="+mj-lt"/>
              <a:buAutoNum type="arabicPeriod"/>
            </a:pP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checks the login information of User1 and associates User1 with the corresponding security group (Group1) in the authorization policy.</a:t>
            </a:r>
          </a:p>
          <a:p>
            <a:pPr marL="342900" indent="-342900" fontAlgn="ctr">
              <a:spcAft>
                <a:spcPts val="600"/>
              </a:spcAft>
              <a:buFont typeface="+mj-lt"/>
              <a:buAutoNum type="arabicPeriod"/>
            </a:pPr>
            <a:r>
              <a:rPr lang="en-US" sz="1400" dirty="0" smtClean="0">
                <a:latin typeface="Huawei Sans" panose="020C0503030203020204" pitchFamily="34" charset="0"/>
              </a:rPr>
              <a:t>After User1 </a:t>
            </a:r>
            <a:r>
              <a:rPr lang="en-US" altLang="zh-CN" sz="1400" dirty="0" smtClean="0">
                <a:latin typeface="Huawei Sans" panose="020C0503030203020204" pitchFamily="34" charset="0"/>
              </a:rPr>
              <a:t>is </a:t>
            </a:r>
            <a:r>
              <a:rPr lang="en-US" sz="1400" dirty="0" smtClean="0">
                <a:latin typeface="Huawei Sans" panose="020C0503030203020204" pitchFamily="34" charset="0"/>
              </a:rPr>
              <a:t>authenticat</a:t>
            </a:r>
            <a:r>
              <a:rPr lang="en-US" altLang="zh-CN" sz="1400" dirty="0" smtClean="0">
                <a:latin typeface="Huawei Sans" panose="020C0503030203020204" pitchFamily="34" charset="0"/>
              </a:rPr>
              <a:t>ed</a:t>
            </a:r>
            <a:r>
              <a:rPr lang="en-US" sz="1400" dirty="0" smtClean="0">
                <a:latin typeface="Huawei Sans" panose="020C0503030203020204" pitchFamily="34" charset="0"/>
              </a:rPr>
              <a:t>,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associates the user IP address with Group1 and records the association in an IP-security group entry. In addition, </a:t>
            </a:r>
            <a:r>
              <a:rPr lang="en-US" sz="1400" dirty="0" err="1" smtClean="0">
                <a:latin typeface="Huawei Sans" panose="020C0503030203020204" pitchFamily="34" charset="0"/>
              </a:rPr>
              <a:t>iMaster</a:t>
            </a:r>
            <a:r>
              <a:rPr lang="en-US" sz="1400" dirty="0" smtClean="0">
                <a:latin typeface="Huawei Sans" panose="020C0503030203020204" pitchFamily="34" charset="0"/>
              </a:rPr>
              <a:t> </a:t>
            </a:r>
            <a:r>
              <a:rPr lang="en-US" altLang="zh-CN" sz="1400" dirty="0">
                <a:latin typeface="Huawei Sans" panose="020C0503030203020204" pitchFamily="34" charset="0"/>
              </a:rPr>
              <a:t>NCE-Campus </a:t>
            </a:r>
            <a:r>
              <a:rPr lang="en-US" sz="1400" dirty="0" smtClean="0">
                <a:latin typeface="Huawei Sans" panose="020C0503030203020204" pitchFamily="34" charset="0"/>
              </a:rPr>
              <a:t>notifies the authentication point of the security group to which the user belongs by pushing the IP-security group entry.</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spcAft>
                <a:spcPts val="600"/>
              </a:spcAft>
              <a:buFont typeface="+mj-lt"/>
              <a:buAutoNum type="arabicPeriod"/>
            </a:pPr>
            <a:r>
              <a:rPr lang="en-US" sz="1400" dirty="0" smtClean="0">
                <a:solidFill>
                  <a:schemeClr val="bg1">
                    <a:lumMod val="75000"/>
                  </a:schemeClr>
                </a:solidFill>
                <a:latin typeface="Huawei Sans" panose="020C0503030203020204" pitchFamily="34" charset="0"/>
              </a:rPr>
              <a:t>The preceding process also applies to User2.</a:t>
            </a:r>
            <a:endParaRPr lang="en-US" altLang="zh-CN" sz="1400" dirty="0" smtClean="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spcAft>
                <a:spcPts val="600"/>
              </a:spcAft>
              <a:buFont typeface="+mj-lt"/>
              <a:buAutoNum type="arabicPeriod"/>
            </a:pPr>
            <a:r>
              <a:rPr lang="en-US" altLang="zh-CN" sz="1400" dirty="0" smtClean="0">
                <a:solidFill>
                  <a:schemeClr val="bg1">
                    <a:lumMod val="75000"/>
                  </a:schemeClr>
                </a:solidFill>
                <a:latin typeface="Huawei Sans" panose="020C0503030203020204" pitchFamily="34" charset="0"/>
              </a:rPr>
              <a:t>After receiving a service packet from a terminal, the core switch that also functions as the policy enforcement point identifies the security group that matches the source and destination IP addresses of the packet and enforces the corresponding inter-group policy.</a:t>
            </a:r>
            <a:endParaRPr lang="en-US" altLang="zh-CN"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486327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bwMode="gray">
          <a:xfrm>
            <a:off x="1898586" y="1756893"/>
            <a:ext cx="4051261" cy="3859201"/>
            <a:chOff x="1457076" y="1690218"/>
            <a:chExt cx="4051261" cy="3859201"/>
          </a:xfrm>
        </p:grpSpPr>
        <p:cxnSp>
          <p:nvCxnSpPr>
            <p:cNvPr id="52" name="Straight Connector 167"/>
            <p:cNvCxnSpPr>
              <a:stCxn id="73" idx="0"/>
              <a:endCxn id="58" idx="2"/>
            </p:cNvCxnSpPr>
            <p:nvPr/>
          </p:nvCxnSpPr>
          <p:spPr bwMode="gray">
            <a:xfrm flipV="1">
              <a:off x="4414785"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3" name="Straight Connector 167"/>
            <p:cNvCxnSpPr>
              <a:stCxn id="72" idx="0"/>
              <a:endCxn id="57" idx="2"/>
            </p:cNvCxnSpPr>
            <p:nvPr/>
          </p:nvCxnSpPr>
          <p:spPr bwMode="gray">
            <a:xfrm flipV="1">
              <a:off x="2147182"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167"/>
            <p:cNvCxnSpPr>
              <a:stCxn id="78" idx="0"/>
              <a:endCxn id="60" idx="2"/>
            </p:cNvCxnSpPr>
            <p:nvPr/>
          </p:nvCxnSpPr>
          <p:spPr bwMode="gray">
            <a:xfrm flipV="1">
              <a:off x="3282752" y="2091871"/>
              <a:ext cx="0" cy="71547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166"/>
            <p:cNvCxnSpPr>
              <a:endCxn id="58" idx="0"/>
            </p:cNvCxnSpPr>
            <p:nvPr/>
          </p:nvCxnSpPr>
          <p:spPr bwMode="gray">
            <a:xfrm>
              <a:off x="3283748" y="3005467"/>
              <a:ext cx="1131038" cy="864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167"/>
            <p:cNvCxnSpPr>
              <a:endCxn id="57" idx="0"/>
            </p:cNvCxnSpPr>
            <p:nvPr/>
          </p:nvCxnSpPr>
          <p:spPr bwMode="gray">
            <a:xfrm flipH="1">
              <a:off x="2147183" y="3005467"/>
              <a:ext cx="1136566" cy="86470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57" name="图片 76" descr="接入交换机.png"/>
            <p:cNvPicPr>
              <a:picLocks noChangeAspect="1"/>
            </p:cNvPicPr>
            <p:nvPr/>
          </p:nvPicPr>
          <p:blipFill>
            <a:blip r:embed="rId3" cstate="print"/>
            <a:stretch>
              <a:fillRect/>
            </a:stretch>
          </p:blipFill>
          <p:spPr bwMode="gray">
            <a:xfrm>
              <a:off x="1924042" y="3870176"/>
              <a:ext cx="446281" cy="365139"/>
            </a:xfrm>
            <a:prstGeom prst="rect">
              <a:avLst/>
            </a:prstGeom>
          </p:spPr>
        </p:pic>
        <p:pic>
          <p:nvPicPr>
            <p:cNvPr id="58" name="图片 76" descr="接入交换机.png"/>
            <p:cNvPicPr>
              <a:picLocks noChangeAspect="1"/>
            </p:cNvPicPr>
            <p:nvPr/>
          </p:nvPicPr>
          <p:blipFill>
            <a:blip r:embed="rId3" cstate="print"/>
            <a:stretch>
              <a:fillRect/>
            </a:stretch>
          </p:blipFill>
          <p:spPr bwMode="gray">
            <a:xfrm>
              <a:off x="4191645" y="3870176"/>
              <a:ext cx="446281" cy="365139"/>
            </a:xfrm>
            <a:prstGeom prst="rect">
              <a:avLst/>
            </a:prstGeom>
          </p:spPr>
        </p:pic>
        <p:cxnSp>
          <p:nvCxnSpPr>
            <p:cNvPr id="59" name="Straight Connector 167"/>
            <p:cNvCxnSpPr>
              <a:endCxn id="78" idx="3"/>
            </p:cNvCxnSpPr>
            <p:nvPr/>
          </p:nvCxnSpPr>
          <p:spPr bwMode="gray">
            <a:xfrm flipH="1">
              <a:off x="3528206" y="3008175"/>
              <a:ext cx="134515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37297" y="1690218"/>
              <a:ext cx="490909" cy="401653"/>
            </a:xfrm>
            <a:prstGeom prst="rect">
              <a:avLst/>
            </a:prstGeom>
          </p:spPr>
        </p:pic>
        <p:sp>
          <p:nvSpPr>
            <p:cNvPr id="61" name="文本框 60"/>
            <p:cNvSpPr txBox="1"/>
            <p:nvPr/>
          </p:nvSpPr>
          <p:spPr bwMode="gray">
            <a:xfrm>
              <a:off x="2741469" y="2548911"/>
              <a:ext cx="593432"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Core</a:t>
              </a:r>
              <a:endParaRPr lang="en-US" sz="1400" b="1" dirty="0">
                <a:latin typeface="Huawei Sans" panose="020C0503030203020204" pitchFamily="34" charset="0"/>
              </a:endParaRPr>
            </a:p>
          </p:txBody>
        </p:sp>
        <p:sp>
          <p:nvSpPr>
            <p:cNvPr id="62" name="文本框 61"/>
            <p:cNvSpPr txBox="1"/>
            <p:nvPr/>
          </p:nvSpPr>
          <p:spPr bwMode="gray">
            <a:xfrm>
              <a:off x="3520213" y="1737156"/>
              <a:ext cx="883575"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Firewall</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2" name="图片 11" descr="开放网络-蓝.png"/>
            <p:cNvPicPr>
              <a:picLocks noChangeAspect="1"/>
            </p:cNvPicPr>
            <p:nvPr/>
          </p:nvPicPr>
          <p:blipFill>
            <a:blip r:embed="rId5" cstate="print"/>
            <a:stretch>
              <a:fillRect/>
            </a:stretch>
          </p:blipFill>
          <p:spPr bwMode="gray">
            <a:xfrm>
              <a:off x="1924204" y="4650528"/>
              <a:ext cx="445956" cy="343290"/>
            </a:xfrm>
            <a:prstGeom prst="rect">
              <a:avLst/>
            </a:prstGeom>
          </p:spPr>
        </p:pic>
        <p:pic>
          <p:nvPicPr>
            <p:cNvPr id="73" name="图片 11" descr="开放网络-蓝.png"/>
            <p:cNvPicPr>
              <a:picLocks noChangeAspect="1"/>
            </p:cNvPicPr>
            <p:nvPr/>
          </p:nvPicPr>
          <p:blipFill>
            <a:blip r:embed="rId5" cstate="print"/>
            <a:stretch>
              <a:fillRect/>
            </a:stretch>
          </p:blipFill>
          <p:spPr bwMode="gray">
            <a:xfrm>
              <a:off x="4191807" y="4650528"/>
              <a:ext cx="445956" cy="343290"/>
            </a:xfrm>
            <a:prstGeom prst="rect">
              <a:avLst/>
            </a:prstGeom>
          </p:spPr>
        </p:pic>
        <p:sp>
          <p:nvSpPr>
            <p:cNvPr id="74" name="文本框 73"/>
            <p:cNvSpPr txBox="1"/>
            <p:nvPr/>
          </p:nvSpPr>
          <p:spPr bwMode="gray">
            <a:xfrm>
              <a:off x="1457076" y="5026199"/>
              <a:ext cx="1388522" cy="523220"/>
            </a:xfrm>
            <a:prstGeom prst="rect">
              <a:avLst/>
            </a:prstGeom>
            <a:noFill/>
          </p:spPr>
          <p:txBody>
            <a:bodyPr wrap="none" rtlCol="0">
              <a:spAutoFit/>
            </a:bodyPr>
            <a:lstStyle/>
            <a:p>
              <a:pPr algn="ctr" fontAlgn="ctr"/>
              <a:r>
                <a:rPr lang="en-US" sz="1400" b="1" dirty="0" smtClean="0">
                  <a:solidFill>
                    <a:schemeClr val="tx1">
                      <a:lumMod val="95000"/>
                      <a:lumOff val="5000"/>
                    </a:schemeClr>
                  </a:solidFill>
                  <a:latin typeface="Huawei Sans" panose="020C0503030203020204" pitchFamily="34" charset="0"/>
                </a:rPr>
                <a:t>User1</a:t>
              </a:r>
            </a:p>
            <a:p>
              <a:pPr algn="ctr" fontAlgn="ctr"/>
              <a:r>
                <a:rPr lang="en-US" sz="1400" dirty="0" smtClean="0">
                  <a:solidFill>
                    <a:schemeClr val="tx1">
                      <a:lumMod val="95000"/>
                      <a:lumOff val="5000"/>
                    </a:schemeClr>
                  </a:solidFill>
                  <a:latin typeface="Huawei Sans" panose="020C0503030203020204" pitchFamily="34" charset="0"/>
                </a:rPr>
                <a:t>192.168.1.1/24</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3738442" y="5026199"/>
              <a:ext cx="1388522" cy="523220"/>
            </a:xfrm>
            <a:prstGeom prst="rect">
              <a:avLst/>
            </a:prstGeom>
            <a:noFill/>
          </p:spPr>
          <p:txBody>
            <a:bodyPr wrap="none" rtlCol="0">
              <a:spAutoFit/>
            </a:bodyPr>
            <a:lstStyle/>
            <a:p>
              <a:pPr algn="ctr" fontAlgn="ctr"/>
              <a:r>
                <a:rPr lang="en-US" sz="1400" b="1" dirty="0" smtClean="0">
                  <a:solidFill>
                    <a:schemeClr val="tx1">
                      <a:lumMod val="95000"/>
                      <a:lumOff val="5000"/>
                    </a:schemeClr>
                  </a:solidFill>
                  <a:latin typeface="Huawei Sans" panose="020C0503030203020204" pitchFamily="34" charset="0"/>
                </a:rPr>
                <a:t>User2</a:t>
              </a:r>
            </a:p>
            <a:p>
              <a:pPr algn="ctr" fontAlgn="ctr"/>
              <a:r>
                <a:rPr lang="en-US" sz="1400" dirty="0" smtClean="0">
                  <a:solidFill>
                    <a:schemeClr val="tx1">
                      <a:lumMod val="95000"/>
                      <a:lumOff val="5000"/>
                    </a:schemeClr>
                  </a:solidFill>
                  <a:latin typeface="Huawei Sans" panose="020C0503030203020204" pitchFamily="34" charset="0"/>
                </a:rPr>
                <a:t>192.168.2.1/24</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图片 86" descr="核心交换机.png"/>
            <p:cNvPicPr>
              <a:picLocks noChangeAspect="1"/>
            </p:cNvPicPr>
            <p:nvPr/>
          </p:nvPicPr>
          <p:blipFill>
            <a:blip r:embed="rId6" cstate="print"/>
            <a:stretch>
              <a:fillRect/>
            </a:stretch>
          </p:blipFill>
          <p:spPr bwMode="gray">
            <a:xfrm>
              <a:off x="3037297" y="2807348"/>
              <a:ext cx="490909" cy="401653"/>
            </a:xfrm>
            <a:prstGeom prst="rect">
              <a:avLst/>
            </a:prstGeom>
          </p:spPr>
        </p:pic>
        <p:pic>
          <p:nvPicPr>
            <p:cNvPr id="79" name="图片 7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556730" y="2811495"/>
              <a:ext cx="951607" cy="540946"/>
            </a:xfrm>
            <a:prstGeom prst="rect">
              <a:avLst/>
            </a:prstGeom>
          </p:spPr>
        </p:pic>
      </p:grpSp>
      <p:sp>
        <p:nvSpPr>
          <p:cNvPr id="4" name="标题 3"/>
          <p:cNvSpPr>
            <a:spLocks noGrp="1"/>
          </p:cNvSpPr>
          <p:nvPr>
            <p:ph type="title"/>
          </p:nvPr>
        </p:nvSpPr>
        <p:spPr bwMode="gray"/>
        <p:txBody>
          <a:bodyPr>
            <a:normAutofit/>
          </a:bodyPr>
          <a:lstStyle/>
          <a:p>
            <a:pPr fontAlgn="ctr"/>
            <a:r>
              <a:rPr lang="en-US" altLang="zh-CN" dirty="0"/>
              <a:t>Working Mechanism </a:t>
            </a:r>
            <a:r>
              <a:rPr lang="en-US" dirty="0" smtClean="0">
                <a:latin typeface="Huawei Sans" panose="020C0503030203020204" pitchFamily="34" charset="0"/>
              </a:rPr>
              <a:t>of Free Mobility (5)</a:t>
            </a:r>
            <a:endParaRPr lang="en-US" altLang="zh-CN" dirty="0">
              <a:latin typeface="Huawei Sans" panose="020C0503030203020204" pitchFamily="34" charset="0"/>
            </a:endParaRPr>
          </a:p>
        </p:txBody>
      </p:sp>
      <p:sp>
        <p:nvSpPr>
          <p:cNvPr id="64" name="Oval 65"/>
          <p:cNvSpPr>
            <a:spLocks noChangeAspect="1"/>
          </p:cNvSpPr>
          <p:nvPr/>
        </p:nvSpPr>
        <p:spPr bwMode="gray">
          <a:xfrm>
            <a:off x="3731583" y="3182226"/>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65"/>
          <p:cNvSpPr>
            <a:spLocks noChangeAspect="1"/>
          </p:cNvSpPr>
          <p:nvPr/>
        </p:nvSpPr>
        <p:spPr bwMode="gray">
          <a:xfrm>
            <a:off x="3536065" y="3182226"/>
            <a:ext cx="159261" cy="159261"/>
          </a:xfrm>
          <a:prstGeom prst="ellipse">
            <a:avLst/>
          </a:prstGeom>
          <a:solidFill>
            <a:srgbClr val="FCC8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 name="组合 1"/>
          <p:cNvGrpSpPr/>
          <p:nvPr/>
        </p:nvGrpSpPr>
        <p:grpSpPr>
          <a:xfrm>
            <a:off x="3615695" y="5745123"/>
            <a:ext cx="2112713" cy="533823"/>
            <a:chOff x="5293491" y="5608734"/>
            <a:chExt cx="2112713" cy="533823"/>
          </a:xfrm>
        </p:grpSpPr>
        <p:sp>
          <p:nvSpPr>
            <p:cNvPr id="63" name="TextBox 55"/>
            <p:cNvSpPr txBox="1"/>
            <p:nvPr/>
          </p:nvSpPr>
          <p:spPr bwMode="gray">
            <a:xfrm>
              <a:off x="5471059" y="5865558"/>
              <a:ext cx="1935145" cy="276999"/>
            </a:xfrm>
            <a:prstGeom prst="rect">
              <a:avLst/>
            </a:prstGeom>
            <a:noFill/>
          </p:spPr>
          <p:txBody>
            <a:bodyPr wrap="none" rtlCol="0">
              <a:spAutoFit/>
            </a:bodyPr>
            <a:lstStyle/>
            <a:p>
              <a:pPr fontAlgn="ctr"/>
              <a:r>
                <a:rPr lang="en-US" sz="1200" dirty="0" smtClean="0">
                  <a:latin typeface="Huawei Sans" panose="020C0503030203020204" pitchFamily="34" charset="0"/>
                </a:rPr>
                <a:t>Policy enforcement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Oval 65"/>
            <p:cNvSpPr>
              <a:spLocks noChangeAspect="1"/>
            </p:cNvSpPr>
            <p:nvPr/>
          </p:nvSpPr>
          <p:spPr bwMode="gray">
            <a:xfrm>
              <a:off x="5293492" y="5924427"/>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Oval 65"/>
            <p:cNvSpPr>
              <a:spLocks noChangeAspect="1"/>
            </p:cNvSpPr>
            <p:nvPr/>
          </p:nvSpPr>
          <p:spPr bwMode="gray">
            <a:xfrm>
              <a:off x="5293491" y="5667604"/>
              <a:ext cx="159261" cy="159261"/>
            </a:xfrm>
            <a:prstGeom prst="ellipse">
              <a:avLst/>
            </a:prstGeom>
            <a:solidFill>
              <a:srgbClr val="FCC8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Box 55"/>
            <p:cNvSpPr txBox="1"/>
            <p:nvPr/>
          </p:nvSpPr>
          <p:spPr bwMode="gray">
            <a:xfrm>
              <a:off x="5471059" y="5608734"/>
              <a:ext cx="1624163" cy="276999"/>
            </a:xfrm>
            <a:prstGeom prst="rect">
              <a:avLst/>
            </a:prstGeom>
            <a:noFill/>
          </p:spPr>
          <p:txBody>
            <a:bodyPr wrap="none" rtlCol="0">
              <a:spAutoFit/>
            </a:bodyPr>
            <a:lstStyle/>
            <a:p>
              <a:pPr fontAlgn="ctr"/>
              <a:r>
                <a:rPr lang="en-US" sz="1200" dirty="0" smtClean="0">
                  <a:latin typeface="Huawei Sans" panose="020C0503030203020204" pitchFamily="34" charset="0"/>
                </a:rPr>
                <a:t>Authentication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8" name="任意多边形 67"/>
          <p:cNvSpPr/>
          <p:nvPr/>
        </p:nvSpPr>
        <p:spPr bwMode="gray">
          <a:xfrm>
            <a:off x="2802543" y="3406707"/>
            <a:ext cx="762529" cy="1420155"/>
          </a:xfrm>
          <a:custGeom>
            <a:avLst/>
            <a:gdLst>
              <a:gd name="connsiteX0" fmla="*/ 0 w 914400"/>
              <a:gd name="connsiteY0" fmla="*/ 550333 h 550333"/>
              <a:gd name="connsiteX1" fmla="*/ 914400 w 914400"/>
              <a:gd name="connsiteY1" fmla="*/ 0 h 550333"/>
              <a:gd name="connsiteX0" fmla="*/ 0 w 852099"/>
              <a:gd name="connsiteY0" fmla="*/ 550333 h 550333"/>
              <a:gd name="connsiteX1" fmla="*/ 852099 w 852099"/>
              <a:gd name="connsiteY1" fmla="*/ 0 h 550333"/>
              <a:gd name="connsiteX0" fmla="*/ 0 w 852099"/>
              <a:gd name="connsiteY0" fmla="*/ 550333 h 550333"/>
              <a:gd name="connsiteX1" fmla="*/ 852099 w 852099"/>
              <a:gd name="connsiteY1" fmla="*/ 0 h 550333"/>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Lst>
            <a:ahLst/>
            <a:cxnLst>
              <a:cxn ang="0">
                <a:pos x="connsiteX0" y="connsiteY0"/>
              </a:cxn>
              <a:cxn ang="0">
                <a:pos x="connsiteX1" y="connsiteY1"/>
              </a:cxn>
            </a:cxnLst>
            <a:rect l="l" t="t" r="r" b="b"/>
            <a:pathLst>
              <a:path w="935168" h="533618">
                <a:moveTo>
                  <a:pt x="0" y="533618"/>
                </a:moveTo>
                <a:cubicBezTo>
                  <a:pt x="149046" y="300031"/>
                  <a:pt x="308480" y="199189"/>
                  <a:pt x="935168" y="0"/>
                </a:cubicBezTo>
              </a:path>
            </a:pathLst>
          </a:custGeom>
          <a:ln w="38100">
            <a:solidFill>
              <a:srgbClr val="30B5C5"/>
            </a:solidFill>
            <a:prstDash val="solid"/>
            <a:tailEnd type="triangle"/>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55"/>
          <p:cNvSpPr txBox="1"/>
          <p:nvPr/>
        </p:nvSpPr>
        <p:spPr bwMode="gray">
          <a:xfrm>
            <a:off x="2996153" y="4056736"/>
            <a:ext cx="1867819" cy="646331"/>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200" dirty="0" smtClean="0">
                <a:latin typeface="Huawei Sans" panose="020C0503030203020204" pitchFamily="34" charset="0"/>
              </a:rPr>
              <a:t>IP packet</a:t>
            </a:r>
          </a:p>
          <a:p>
            <a:pPr fontAlgn="ctr"/>
            <a:r>
              <a:rPr lang="en-US" sz="1200" dirty="0" smtClean="0">
                <a:latin typeface="Huawei Sans" panose="020C0503030203020204" pitchFamily="34" charset="0"/>
              </a:rPr>
              <a:t>Source: 192.168.1.1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rPr>
              <a:t>Destination: 192.168.2.1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Oval 71"/>
          <p:cNvSpPr>
            <a:spLocks noChangeAspect="1"/>
          </p:cNvSpPr>
          <p:nvPr/>
        </p:nvSpPr>
        <p:spPr bwMode="gray">
          <a:xfrm>
            <a:off x="2771972" y="4111177"/>
            <a:ext cx="192706" cy="19270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b="1" dirty="0" smtClean="0">
                <a:solidFill>
                  <a:schemeClr val="bg1"/>
                </a:solidFill>
                <a:latin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55"/>
          <p:cNvSpPr txBox="1"/>
          <p:nvPr/>
        </p:nvSpPr>
        <p:spPr bwMode="gray">
          <a:xfrm>
            <a:off x="3501137" y="3420037"/>
            <a:ext cx="731290"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200" b="1" dirty="0" smtClean="0">
                <a:solidFill>
                  <a:srgbClr val="C7000B"/>
                </a:solidFill>
                <a:latin typeface="Huawei Sans" panose="020C0503030203020204" pitchFamily="34" charset="0"/>
              </a:rPr>
              <a:t>Discard</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55"/>
          <p:cNvSpPr txBox="1"/>
          <p:nvPr/>
        </p:nvSpPr>
        <p:spPr bwMode="gray">
          <a:xfrm>
            <a:off x="630466" y="1010524"/>
            <a:ext cx="1781257" cy="276999"/>
          </a:xfrm>
          <a:prstGeom prst="rect">
            <a:avLst/>
          </a:prstGeom>
          <a:noFill/>
        </p:spPr>
        <p:txBody>
          <a:bodyPr wrap="none" rtlCol="0">
            <a:spAutoFit/>
          </a:bodyPr>
          <a:lstStyle/>
          <a:p>
            <a:pPr fontAlgn="ctr"/>
            <a:r>
              <a:rPr lang="en-US" sz="1200" dirty="0" smtClean="0">
                <a:latin typeface="Huawei Sans" panose="020C0503030203020204" pitchFamily="34" charset="0"/>
              </a:rPr>
              <a:t>IP-security group entry</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5" name="Table 84"/>
          <p:cNvGraphicFramePr>
            <a:graphicFrameLocks noGrp="1"/>
          </p:cNvGraphicFramePr>
          <p:nvPr>
            <p:extLst/>
          </p:nvPr>
        </p:nvGraphicFramePr>
        <p:xfrm>
          <a:off x="713128" y="1321660"/>
          <a:ext cx="2002836" cy="886560"/>
        </p:xfrm>
        <a:graphic>
          <a:graphicData uri="http://schemas.openxmlformats.org/drawingml/2006/table">
            <a:tbl>
              <a:tblPr firstRow="1" bandRow="1">
                <a:tableStyleId>{5940675A-B579-460E-94D1-54222C63F5DA}</a:tableStyleId>
              </a:tblPr>
              <a:tblGrid>
                <a:gridCol w="1230009"/>
                <a:gridCol w="772827"/>
              </a:tblGrid>
              <a:tr h="227960">
                <a:tc>
                  <a:txBody>
                    <a:bodyPr/>
                    <a:lstStyle/>
                    <a:p>
                      <a:pPr algn="ctr" fontAlgn="ctr"/>
                      <a:r>
                        <a:rPr lang="en-US" sz="1100" dirty="0" smtClean="0">
                          <a:latin typeface="Huawei Sans" panose="020C0503030203020204" pitchFamily="34" charset="0"/>
                        </a:rPr>
                        <a:t>IP</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100" dirty="0" smtClean="0">
                          <a:latin typeface="Huawei Sans" panose="020C0503030203020204" pitchFamily="34" charset="0"/>
                        </a:rPr>
                        <a:t>Security Group</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100" dirty="0" smtClean="0">
                          <a:latin typeface="Huawei Sans" panose="020C0503030203020204" pitchFamily="34" charset="0"/>
                        </a:rPr>
                        <a:t>192.168.1.1</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tcPr>
                </a:tc>
                <a:tc>
                  <a:txBody>
                    <a:bodyPr/>
                    <a:lstStyle/>
                    <a:p>
                      <a:pPr algn="ctr" fontAlgn="ctr"/>
                      <a:r>
                        <a:rPr lang="en-US" sz="1100" dirty="0" smtClean="0">
                          <a:latin typeface="Huawei Sans" panose="020C0503030203020204" pitchFamily="34" charset="0"/>
                        </a:rPr>
                        <a:t>Group1</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R w="28575" cap="flat" cmpd="sng" algn="ctr">
                      <a:solidFill>
                        <a:schemeClr val="tx1"/>
                      </a:solidFill>
                      <a:prstDash val="solid"/>
                      <a:round/>
                      <a:headEnd type="none" w="med" len="med"/>
                      <a:tailEnd type="none" w="med" len="med"/>
                    </a:lnR>
                  </a:tcPr>
                </a:tc>
              </a:tr>
              <a:tr h="0">
                <a:tc>
                  <a:txBody>
                    <a:bodyPr/>
                    <a:lstStyle/>
                    <a:p>
                      <a:pPr algn="ctr" fontAlgn="ctr"/>
                      <a:r>
                        <a:rPr lang="en-US" sz="1100" dirty="0" smtClean="0">
                          <a:latin typeface="Huawei Sans" panose="020C0503030203020204" pitchFamily="34" charset="0"/>
                        </a:rPr>
                        <a:t>192.168.2.1</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100" dirty="0" smtClean="0">
                          <a:latin typeface="Huawei Sans" panose="020C0503030203020204" pitchFamily="34" charset="0"/>
                        </a:rPr>
                        <a:t>Group2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46" name="TextBox 55"/>
          <p:cNvSpPr txBox="1"/>
          <p:nvPr/>
        </p:nvSpPr>
        <p:spPr bwMode="gray">
          <a:xfrm>
            <a:off x="682632" y="2161164"/>
            <a:ext cx="2092641" cy="348813"/>
          </a:xfrm>
          <a:prstGeom prst="rect">
            <a:avLst/>
          </a:prstGeom>
          <a:noFill/>
        </p:spPr>
        <p:txBody>
          <a:bodyPr wrap="square" rtlCol="0">
            <a:spAutoFit/>
          </a:bodyPr>
          <a:lstStyle/>
          <a:p>
            <a:pPr fontAlgn="ctr">
              <a:lnSpc>
                <a:spcPts val="2000"/>
              </a:lnSpc>
            </a:pPr>
            <a:r>
              <a:rPr lang="en-US" sz="1200" dirty="0" smtClean="0">
                <a:latin typeface="Huawei Sans" panose="020C0503030203020204" pitchFamily="34" charset="0"/>
              </a:rPr>
              <a:t>Policy (permission control):</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7" name="Table 32"/>
          <p:cNvGraphicFramePr>
            <a:graphicFrameLocks noGrp="1"/>
          </p:cNvGraphicFramePr>
          <p:nvPr>
            <p:extLst/>
          </p:nvPr>
        </p:nvGraphicFramePr>
        <p:xfrm>
          <a:off x="713127" y="2523153"/>
          <a:ext cx="2076291" cy="1126200"/>
        </p:xfrm>
        <a:graphic>
          <a:graphicData uri="http://schemas.openxmlformats.org/drawingml/2006/table">
            <a:tbl>
              <a:tblPr firstRow="1" bandRow="1">
                <a:tableStyleId>{5940675A-B579-460E-94D1-54222C63F5DA}</a:tableStyleId>
              </a:tblPr>
              <a:tblGrid>
                <a:gridCol w="607895"/>
                <a:gridCol w="857722"/>
                <a:gridCol w="610674"/>
              </a:tblGrid>
              <a:tr h="304328">
                <a:tc>
                  <a:txBody>
                    <a:bodyPr/>
                    <a:lstStyle/>
                    <a:p>
                      <a:pPr algn="ctr" fontAlgn="ctr"/>
                      <a:r>
                        <a:rPr lang="en-US" sz="1100" dirty="0" smtClean="0">
                          <a:latin typeface="Huawei Sans" panose="020C0503030203020204" pitchFamily="34" charset="0"/>
                        </a:rPr>
                        <a:t>Source Group</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100" dirty="0" smtClean="0">
                          <a:latin typeface="Huawei Sans" panose="020C0503030203020204" pitchFamily="34" charset="0"/>
                        </a:rPr>
                        <a:t>Destination Group</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100" dirty="0" smtClean="0">
                          <a:latin typeface="Huawei Sans" panose="020C0503030203020204" pitchFamily="34" charset="0"/>
                        </a:rPr>
                        <a:t>Action</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79064">
                <a:tc>
                  <a:txBody>
                    <a:bodyPr/>
                    <a:lstStyle/>
                    <a:p>
                      <a:pPr algn="ctr" fontAlgn="ctr"/>
                      <a:r>
                        <a:rPr lang="en-US" sz="1100" b="1" dirty="0" smtClean="0">
                          <a:solidFill>
                            <a:srgbClr val="C7000B"/>
                          </a:solidFill>
                          <a:latin typeface="Huawei Sans" panose="020C0503030203020204" pitchFamily="34" charset="0"/>
                        </a:rPr>
                        <a:t>Group1</a:t>
                      </a:r>
                      <a:endParaRPr lang="en-US" altLang="zh-CN" sz="11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tcPr>
                </a:tc>
                <a:tc>
                  <a:txBody>
                    <a:bodyPr/>
                    <a:lstStyle/>
                    <a:p>
                      <a:pPr algn="ctr" fontAlgn="ctr"/>
                      <a:r>
                        <a:rPr lang="en-US" sz="1100" b="1" dirty="0" smtClean="0">
                          <a:solidFill>
                            <a:srgbClr val="C7000B"/>
                          </a:solidFill>
                          <a:latin typeface="Huawei Sans" panose="020C0503030203020204" pitchFamily="34" charset="0"/>
                        </a:rPr>
                        <a:t>Group2</a:t>
                      </a:r>
                      <a:endParaRPr lang="en-US" altLang="zh-CN" sz="11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tc>
                <a:tc>
                  <a:txBody>
                    <a:bodyPr/>
                    <a:lstStyle/>
                    <a:p>
                      <a:pPr algn="ctr" fontAlgn="ctr"/>
                      <a:r>
                        <a:rPr lang="en-US" sz="1100" b="1" dirty="0" smtClean="0">
                          <a:solidFill>
                            <a:srgbClr val="C7000B"/>
                          </a:solidFill>
                          <a:latin typeface="Huawei Sans" panose="020C0503030203020204" pitchFamily="34" charset="0"/>
                        </a:rPr>
                        <a:t>Deny</a:t>
                      </a:r>
                      <a:endParaRPr lang="en-US" altLang="zh-CN" sz="11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R w="28575" cap="flat" cmpd="sng" algn="ctr">
                      <a:solidFill>
                        <a:schemeClr val="tx1"/>
                      </a:solidFill>
                      <a:prstDash val="solid"/>
                      <a:round/>
                      <a:headEnd type="none" w="med" len="med"/>
                      <a:tailEnd type="none" w="med" len="med"/>
                    </a:lnR>
                  </a:tcPr>
                </a:tc>
              </a:tr>
              <a:tr h="179064">
                <a:tc>
                  <a:txBody>
                    <a:bodyPr/>
                    <a:lstStyle/>
                    <a:p>
                      <a:pPr algn="ctr" fontAlgn="ctr"/>
                      <a:r>
                        <a:rPr lang="en-US" sz="1100" dirty="0" smtClean="0">
                          <a:latin typeface="Huawei Sans" panose="020C0503030203020204" pitchFamily="34" charset="0"/>
                        </a:rPr>
                        <a:t>Group1</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tcPr>
                </a:tc>
                <a:tc>
                  <a:txBody>
                    <a:bodyPr/>
                    <a:lstStyle/>
                    <a:p>
                      <a:pPr algn="ctr" fontAlgn="ctr"/>
                      <a:r>
                        <a:rPr lang="en-US" sz="1100" dirty="0" smtClean="0">
                          <a:latin typeface="Huawei Sans" panose="020C0503030203020204" pitchFamily="34" charset="0"/>
                        </a:rPr>
                        <a:t>Server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tc>
                <a:tc>
                  <a:txBody>
                    <a:bodyPr/>
                    <a:lstStyle/>
                    <a:p>
                      <a:pPr algn="ctr" fontAlgn="ctr"/>
                      <a:r>
                        <a:rPr lang="en-US" sz="1100" dirty="0" smtClean="0">
                          <a:latin typeface="Huawei Sans" panose="020C0503030203020204" pitchFamily="34" charset="0"/>
                        </a:rPr>
                        <a:t>Permit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R w="28575" cap="flat" cmpd="sng" algn="ctr">
                      <a:solidFill>
                        <a:schemeClr val="tx1"/>
                      </a:solidFill>
                      <a:prstDash val="solid"/>
                      <a:round/>
                      <a:headEnd type="none" w="med" len="med"/>
                      <a:tailEnd type="none" w="med" len="med"/>
                    </a:lnR>
                  </a:tcPr>
                </a:tc>
              </a:tr>
              <a:tr h="179064">
                <a:tc>
                  <a:txBody>
                    <a:bodyPr/>
                    <a:lstStyle/>
                    <a:p>
                      <a:pPr algn="ctr" fontAlgn="ctr"/>
                      <a:r>
                        <a:rPr lang="en-US" sz="1100" dirty="0" smtClean="0">
                          <a:latin typeface="Huawei Sans" panose="020C0503030203020204" pitchFamily="34" charset="0"/>
                        </a:rPr>
                        <a: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100" dirty="0" smtClean="0">
                          <a:latin typeface="Huawei Sans" panose="020C0503030203020204" pitchFamily="34" charset="0"/>
                        </a:rPr>
                        <a: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B w="28575" cap="flat" cmpd="sng" algn="ctr">
                      <a:solidFill>
                        <a:schemeClr val="tx1"/>
                      </a:solidFill>
                      <a:prstDash val="solid"/>
                      <a:round/>
                      <a:headEnd type="none" w="med" len="med"/>
                      <a:tailEnd type="none" w="med" len="med"/>
                    </a:lnB>
                  </a:tcPr>
                </a:tc>
                <a:tc>
                  <a:txBody>
                    <a:bodyPr/>
                    <a:lstStyle/>
                    <a:p>
                      <a:pPr algn="ctr" fontAlgn="ctr"/>
                      <a:r>
                        <a:rPr lang="en-US" sz="1100" dirty="0" smtClean="0">
                          <a:latin typeface="Huawei Sans" panose="020C0503030203020204" pitchFamily="34" charset="0"/>
                        </a:rPr>
                        <a: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48" name="Rectangular Callout 4"/>
          <p:cNvSpPr/>
          <p:nvPr/>
        </p:nvSpPr>
        <p:spPr bwMode="gray">
          <a:xfrm>
            <a:off x="459997" y="960955"/>
            <a:ext cx="2874740" cy="2749782"/>
          </a:xfrm>
          <a:custGeom>
            <a:avLst/>
            <a:gdLst>
              <a:gd name="connsiteX0" fmla="*/ 0 w 2307735"/>
              <a:gd name="connsiteY0" fmla="*/ 0 h 2630310"/>
              <a:gd name="connsiteX1" fmla="*/ 1346179 w 2307735"/>
              <a:gd name="connsiteY1" fmla="*/ 0 h 2630310"/>
              <a:gd name="connsiteX2" fmla="*/ 1346179 w 2307735"/>
              <a:gd name="connsiteY2" fmla="*/ 0 h 2630310"/>
              <a:gd name="connsiteX3" fmla="*/ 1923113 w 2307735"/>
              <a:gd name="connsiteY3" fmla="*/ 0 h 2630310"/>
              <a:gd name="connsiteX4" fmla="*/ 2307735 w 2307735"/>
              <a:gd name="connsiteY4" fmla="*/ 0 h 2630310"/>
              <a:gd name="connsiteX5" fmla="*/ 2307735 w 2307735"/>
              <a:gd name="connsiteY5" fmla="*/ 1534348 h 2630310"/>
              <a:gd name="connsiteX6" fmla="*/ 2815944 w 2307735"/>
              <a:gd name="connsiteY6" fmla="*/ 2530016 h 2630310"/>
              <a:gd name="connsiteX7" fmla="*/ 2307735 w 2307735"/>
              <a:gd name="connsiteY7" fmla="*/ 2191925 h 2630310"/>
              <a:gd name="connsiteX8" fmla="*/ 2307735 w 2307735"/>
              <a:gd name="connsiteY8" fmla="*/ 2630310 h 2630310"/>
              <a:gd name="connsiteX9" fmla="*/ 1923113 w 2307735"/>
              <a:gd name="connsiteY9" fmla="*/ 2630310 h 2630310"/>
              <a:gd name="connsiteX10" fmla="*/ 1346179 w 2307735"/>
              <a:gd name="connsiteY10" fmla="*/ 2630310 h 2630310"/>
              <a:gd name="connsiteX11" fmla="*/ 1346179 w 2307735"/>
              <a:gd name="connsiteY11" fmla="*/ 2630310 h 2630310"/>
              <a:gd name="connsiteX12" fmla="*/ 0 w 2307735"/>
              <a:gd name="connsiteY12" fmla="*/ 2630310 h 2630310"/>
              <a:gd name="connsiteX13" fmla="*/ 0 w 2307735"/>
              <a:gd name="connsiteY13" fmla="*/ 2191925 h 2630310"/>
              <a:gd name="connsiteX14" fmla="*/ 0 w 2307735"/>
              <a:gd name="connsiteY14" fmla="*/ 1534348 h 2630310"/>
              <a:gd name="connsiteX15" fmla="*/ 0 w 2307735"/>
              <a:gd name="connsiteY15" fmla="*/ 1534348 h 2630310"/>
              <a:gd name="connsiteX16" fmla="*/ 0 w 2307735"/>
              <a:gd name="connsiteY16" fmla="*/ 0 h 2630310"/>
              <a:gd name="connsiteX0" fmla="*/ 0 w 2655077"/>
              <a:gd name="connsiteY0" fmla="*/ 0 h 2630310"/>
              <a:gd name="connsiteX1" fmla="*/ 1346179 w 2655077"/>
              <a:gd name="connsiteY1" fmla="*/ 0 h 2630310"/>
              <a:gd name="connsiteX2" fmla="*/ 1346179 w 2655077"/>
              <a:gd name="connsiteY2" fmla="*/ 0 h 2630310"/>
              <a:gd name="connsiteX3" fmla="*/ 1923113 w 2655077"/>
              <a:gd name="connsiteY3" fmla="*/ 0 h 2630310"/>
              <a:gd name="connsiteX4" fmla="*/ 2307735 w 2655077"/>
              <a:gd name="connsiteY4" fmla="*/ 0 h 2630310"/>
              <a:gd name="connsiteX5" fmla="*/ 2307735 w 2655077"/>
              <a:gd name="connsiteY5" fmla="*/ 1534348 h 2630310"/>
              <a:gd name="connsiteX6" fmla="*/ 2655077 w 2655077"/>
              <a:gd name="connsiteY6" fmla="*/ 1920416 h 2630310"/>
              <a:gd name="connsiteX7" fmla="*/ 2307735 w 2655077"/>
              <a:gd name="connsiteY7" fmla="*/ 2191925 h 2630310"/>
              <a:gd name="connsiteX8" fmla="*/ 2307735 w 2655077"/>
              <a:gd name="connsiteY8" fmla="*/ 2630310 h 2630310"/>
              <a:gd name="connsiteX9" fmla="*/ 1923113 w 2655077"/>
              <a:gd name="connsiteY9" fmla="*/ 2630310 h 2630310"/>
              <a:gd name="connsiteX10" fmla="*/ 1346179 w 2655077"/>
              <a:gd name="connsiteY10" fmla="*/ 2630310 h 2630310"/>
              <a:gd name="connsiteX11" fmla="*/ 1346179 w 2655077"/>
              <a:gd name="connsiteY11" fmla="*/ 2630310 h 2630310"/>
              <a:gd name="connsiteX12" fmla="*/ 0 w 2655077"/>
              <a:gd name="connsiteY12" fmla="*/ 2630310 h 2630310"/>
              <a:gd name="connsiteX13" fmla="*/ 0 w 2655077"/>
              <a:gd name="connsiteY13" fmla="*/ 2191925 h 2630310"/>
              <a:gd name="connsiteX14" fmla="*/ 0 w 2655077"/>
              <a:gd name="connsiteY14" fmla="*/ 1534348 h 2630310"/>
              <a:gd name="connsiteX15" fmla="*/ 0 w 2655077"/>
              <a:gd name="connsiteY15" fmla="*/ 1534348 h 2630310"/>
              <a:gd name="connsiteX16" fmla="*/ 0 w 2655077"/>
              <a:gd name="connsiteY16" fmla="*/ 0 h 2630310"/>
              <a:gd name="connsiteX0" fmla="*/ 0 w 2629677"/>
              <a:gd name="connsiteY0" fmla="*/ 0 h 2630310"/>
              <a:gd name="connsiteX1" fmla="*/ 1346179 w 2629677"/>
              <a:gd name="connsiteY1" fmla="*/ 0 h 2630310"/>
              <a:gd name="connsiteX2" fmla="*/ 1346179 w 2629677"/>
              <a:gd name="connsiteY2" fmla="*/ 0 h 2630310"/>
              <a:gd name="connsiteX3" fmla="*/ 1923113 w 2629677"/>
              <a:gd name="connsiteY3" fmla="*/ 0 h 2630310"/>
              <a:gd name="connsiteX4" fmla="*/ 2307735 w 2629677"/>
              <a:gd name="connsiteY4" fmla="*/ 0 h 2630310"/>
              <a:gd name="connsiteX5" fmla="*/ 2307735 w 2629677"/>
              <a:gd name="connsiteY5" fmla="*/ 1534348 h 2630310"/>
              <a:gd name="connsiteX6" fmla="*/ 2629677 w 2629677"/>
              <a:gd name="connsiteY6" fmla="*/ 2182883 h 2630310"/>
              <a:gd name="connsiteX7" fmla="*/ 2307735 w 2629677"/>
              <a:gd name="connsiteY7" fmla="*/ 2191925 h 2630310"/>
              <a:gd name="connsiteX8" fmla="*/ 2307735 w 2629677"/>
              <a:gd name="connsiteY8" fmla="*/ 2630310 h 2630310"/>
              <a:gd name="connsiteX9" fmla="*/ 1923113 w 2629677"/>
              <a:gd name="connsiteY9" fmla="*/ 2630310 h 2630310"/>
              <a:gd name="connsiteX10" fmla="*/ 1346179 w 2629677"/>
              <a:gd name="connsiteY10" fmla="*/ 2630310 h 2630310"/>
              <a:gd name="connsiteX11" fmla="*/ 1346179 w 2629677"/>
              <a:gd name="connsiteY11" fmla="*/ 2630310 h 2630310"/>
              <a:gd name="connsiteX12" fmla="*/ 0 w 2629677"/>
              <a:gd name="connsiteY12" fmla="*/ 2630310 h 2630310"/>
              <a:gd name="connsiteX13" fmla="*/ 0 w 2629677"/>
              <a:gd name="connsiteY13" fmla="*/ 2191925 h 2630310"/>
              <a:gd name="connsiteX14" fmla="*/ 0 w 2629677"/>
              <a:gd name="connsiteY14" fmla="*/ 1534348 h 2630310"/>
              <a:gd name="connsiteX15" fmla="*/ 0 w 2629677"/>
              <a:gd name="connsiteY15" fmla="*/ 1534348 h 2630310"/>
              <a:gd name="connsiteX16" fmla="*/ 0 w 2629677"/>
              <a:gd name="connsiteY16" fmla="*/ 0 h 2630310"/>
              <a:gd name="connsiteX0" fmla="*/ 0 w 2654908"/>
              <a:gd name="connsiteY0" fmla="*/ 0 h 2630310"/>
              <a:gd name="connsiteX1" fmla="*/ 1346179 w 2654908"/>
              <a:gd name="connsiteY1" fmla="*/ 0 h 2630310"/>
              <a:gd name="connsiteX2" fmla="*/ 1346179 w 2654908"/>
              <a:gd name="connsiteY2" fmla="*/ 0 h 2630310"/>
              <a:gd name="connsiteX3" fmla="*/ 1923113 w 2654908"/>
              <a:gd name="connsiteY3" fmla="*/ 0 h 2630310"/>
              <a:gd name="connsiteX4" fmla="*/ 2307735 w 2654908"/>
              <a:gd name="connsiteY4" fmla="*/ 0 h 2630310"/>
              <a:gd name="connsiteX5" fmla="*/ 2307735 w 2654908"/>
              <a:gd name="connsiteY5" fmla="*/ 1534348 h 2630310"/>
              <a:gd name="connsiteX6" fmla="*/ 2654908 w 2654908"/>
              <a:gd name="connsiteY6" fmla="*/ 2015458 h 2630310"/>
              <a:gd name="connsiteX7" fmla="*/ 2307735 w 2654908"/>
              <a:gd name="connsiteY7" fmla="*/ 2191925 h 2630310"/>
              <a:gd name="connsiteX8" fmla="*/ 2307735 w 2654908"/>
              <a:gd name="connsiteY8" fmla="*/ 2630310 h 2630310"/>
              <a:gd name="connsiteX9" fmla="*/ 1923113 w 2654908"/>
              <a:gd name="connsiteY9" fmla="*/ 2630310 h 2630310"/>
              <a:gd name="connsiteX10" fmla="*/ 1346179 w 2654908"/>
              <a:gd name="connsiteY10" fmla="*/ 2630310 h 2630310"/>
              <a:gd name="connsiteX11" fmla="*/ 1346179 w 2654908"/>
              <a:gd name="connsiteY11" fmla="*/ 2630310 h 2630310"/>
              <a:gd name="connsiteX12" fmla="*/ 0 w 2654908"/>
              <a:gd name="connsiteY12" fmla="*/ 2630310 h 2630310"/>
              <a:gd name="connsiteX13" fmla="*/ 0 w 2654908"/>
              <a:gd name="connsiteY13" fmla="*/ 2191925 h 2630310"/>
              <a:gd name="connsiteX14" fmla="*/ 0 w 2654908"/>
              <a:gd name="connsiteY14" fmla="*/ 1534348 h 2630310"/>
              <a:gd name="connsiteX15" fmla="*/ 0 w 2654908"/>
              <a:gd name="connsiteY15" fmla="*/ 1534348 h 2630310"/>
              <a:gd name="connsiteX16" fmla="*/ 0 w 2654908"/>
              <a:gd name="connsiteY16" fmla="*/ 0 h 2630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4908" h="2630310">
                <a:moveTo>
                  <a:pt x="0" y="0"/>
                </a:moveTo>
                <a:lnTo>
                  <a:pt x="1346179" y="0"/>
                </a:lnTo>
                <a:lnTo>
                  <a:pt x="1346179" y="0"/>
                </a:lnTo>
                <a:lnTo>
                  <a:pt x="1923113" y="0"/>
                </a:lnTo>
                <a:lnTo>
                  <a:pt x="2307735" y="0"/>
                </a:lnTo>
                <a:lnTo>
                  <a:pt x="2307735" y="1534348"/>
                </a:lnTo>
                <a:lnTo>
                  <a:pt x="2654908" y="2015458"/>
                </a:lnTo>
                <a:lnTo>
                  <a:pt x="2307735" y="2191925"/>
                </a:lnTo>
                <a:lnTo>
                  <a:pt x="2307735" y="2630310"/>
                </a:lnTo>
                <a:lnTo>
                  <a:pt x="1923113" y="2630310"/>
                </a:lnTo>
                <a:lnTo>
                  <a:pt x="1346179" y="2630310"/>
                </a:lnTo>
                <a:lnTo>
                  <a:pt x="1346179" y="2630310"/>
                </a:lnTo>
                <a:lnTo>
                  <a:pt x="0" y="2630310"/>
                </a:lnTo>
                <a:lnTo>
                  <a:pt x="0" y="2191925"/>
                </a:lnTo>
                <a:lnTo>
                  <a:pt x="0" y="1534348"/>
                </a:lnTo>
                <a:lnTo>
                  <a:pt x="0" y="1534348"/>
                </a:lnTo>
                <a:lnTo>
                  <a:pt x="0" y="0"/>
                </a:lnTo>
                <a:close/>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Oval 63"/>
          <p:cNvSpPr>
            <a:spLocks noChangeAspect="1"/>
          </p:cNvSpPr>
          <p:nvPr/>
        </p:nvSpPr>
        <p:spPr bwMode="gray">
          <a:xfrm>
            <a:off x="591829" y="2187628"/>
            <a:ext cx="159261" cy="159261"/>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Rectangle 2"/>
          <p:cNvSpPr/>
          <p:nvPr/>
        </p:nvSpPr>
        <p:spPr bwMode="gray">
          <a:xfrm>
            <a:off x="6096000" y="1733941"/>
            <a:ext cx="5653088" cy="4062651"/>
          </a:xfrm>
          <a:prstGeom prst="rect">
            <a:avLst/>
          </a:prstGeom>
        </p:spPr>
        <p:txBody>
          <a:bodyPr wrap="square">
            <a:spAutoFit/>
          </a:bodyPr>
          <a:lstStyle/>
          <a:p>
            <a:pPr marL="342900" indent="-342900" fontAlgn="ctr">
              <a:spcAft>
                <a:spcPts val="600"/>
              </a:spcAft>
              <a:buFont typeface="+mj-lt"/>
              <a:buAutoNum type="arabicPeriod"/>
            </a:pPr>
            <a:r>
              <a:rPr lang="en-US" sz="1400" dirty="0" smtClean="0">
                <a:solidFill>
                  <a:schemeClr val="bg1">
                    <a:lumMod val="75000"/>
                  </a:schemeClr>
                </a:solidFill>
                <a:latin typeface="Huawei Sans" panose="020C0503030203020204" pitchFamily="34" charset="0"/>
              </a:rPr>
              <a:t>User1 attempts to access the network. The core switch functioning as the authentication point exchanges user authentication information with </a:t>
            </a:r>
            <a:r>
              <a:rPr lang="en-US" sz="1400" dirty="0" err="1" smtClean="0">
                <a:solidFill>
                  <a:schemeClr val="bg1">
                    <a:lumMod val="75000"/>
                  </a:schemeClr>
                </a:solidFill>
                <a:latin typeface="Huawei Sans" panose="020C0503030203020204" pitchFamily="34" charset="0"/>
              </a:rPr>
              <a:t>iMaster</a:t>
            </a:r>
            <a:r>
              <a:rPr lang="en-US" sz="1400" dirty="0" smtClean="0">
                <a:solidFill>
                  <a:schemeClr val="bg1">
                    <a:lumMod val="75000"/>
                  </a:schemeClr>
                </a:solidFill>
                <a:latin typeface="Huawei Sans" panose="020C0503030203020204" pitchFamily="34" charset="0"/>
              </a:rPr>
              <a:t> NCE-Campus.</a:t>
            </a:r>
          </a:p>
          <a:p>
            <a:pPr marL="342900" indent="-342900" fontAlgn="ctr">
              <a:spcAft>
                <a:spcPts val="600"/>
              </a:spcAft>
              <a:buFont typeface="+mj-lt"/>
              <a:buAutoNum type="arabicPeriod"/>
            </a:pPr>
            <a:r>
              <a:rPr lang="en-US" sz="1400" dirty="0" err="1" smtClean="0">
                <a:solidFill>
                  <a:schemeClr val="bg1">
                    <a:lumMod val="75000"/>
                  </a:schemeClr>
                </a:solidFill>
                <a:latin typeface="Huawei Sans" panose="020C0503030203020204" pitchFamily="34" charset="0"/>
              </a:rPr>
              <a:t>iMaster</a:t>
            </a:r>
            <a:r>
              <a:rPr lang="en-US" sz="1400" dirty="0" smtClean="0">
                <a:solidFill>
                  <a:schemeClr val="bg1">
                    <a:lumMod val="75000"/>
                  </a:schemeClr>
                </a:solidFill>
                <a:latin typeface="Huawei Sans" panose="020C0503030203020204" pitchFamily="34" charset="0"/>
              </a:rPr>
              <a:t> NCE-Campus checks the login information of User1 and associates User1 with the corresponding security group (Group1) in the authorization policy.</a:t>
            </a:r>
          </a:p>
          <a:p>
            <a:pPr marL="342900" indent="-342900" fontAlgn="ctr">
              <a:spcAft>
                <a:spcPts val="600"/>
              </a:spcAft>
              <a:buFont typeface="+mj-lt"/>
              <a:buAutoNum type="arabicPeriod"/>
            </a:pPr>
            <a:r>
              <a:rPr lang="en-US" sz="1400" dirty="0" smtClean="0">
                <a:solidFill>
                  <a:schemeClr val="bg1">
                    <a:lumMod val="75000"/>
                  </a:schemeClr>
                </a:solidFill>
                <a:latin typeface="Huawei Sans" panose="020C0503030203020204" pitchFamily="34" charset="0"/>
              </a:rPr>
              <a:t>After User1 </a:t>
            </a:r>
            <a:r>
              <a:rPr lang="en-US" altLang="zh-CN" sz="1400" dirty="0" smtClean="0">
                <a:solidFill>
                  <a:schemeClr val="bg1">
                    <a:lumMod val="75000"/>
                  </a:schemeClr>
                </a:solidFill>
                <a:latin typeface="Huawei Sans" panose="020C0503030203020204" pitchFamily="34" charset="0"/>
              </a:rPr>
              <a:t>is </a:t>
            </a:r>
            <a:r>
              <a:rPr lang="en-US" sz="1400" dirty="0" smtClean="0">
                <a:solidFill>
                  <a:schemeClr val="bg1">
                    <a:lumMod val="75000"/>
                  </a:schemeClr>
                </a:solidFill>
                <a:latin typeface="Huawei Sans" panose="020C0503030203020204" pitchFamily="34" charset="0"/>
              </a:rPr>
              <a:t>authenticat</a:t>
            </a:r>
            <a:r>
              <a:rPr lang="en-US" altLang="zh-CN" sz="1400" dirty="0" smtClean="0">
                <a:solidFill>
                  <a:schemeClr val="bg1">
                    <a:lumMod val="75000"/>
                  </a:schemeClr>
                </a:solidFill>
                <a:latin typeface="Huawei Sans" panose="020C0503030203020204" pitchFamily="34" charset="0"/>
              </a:rPr>
              <a:t>ed</a:t>
            </a:r>
            <a:r>
              <a:rPr lang="en-US" sz="1400" dirty="0" smtClean="0">
                <a:solidFill>
                  <a:schemeClr val="bg1">
                    <a:lumMod val="75000"/>
                  </a:schemeClr>
                </a:solidFill>
                <a:latin typeface="Huawei Sans" panose="020C0503030203020204" pitchFamily="34" charset="0"/>
              </a:rPr>
              <a:t>, </a:t>
            </a:r>
            <a:r>
              <a:rPr lang="en-US" sz="1400" dirty="0" err="1" smtClean="0">
                <a:solidFill>
                  <a:schemeClr val="bg1">
                    <a:lumMod val="75000"/>
                  </a:schemeClr>
                </a:solidFill>
                <a:latin typeface="Huawei Sans" panose="020C0503030203020204" pitchFamily="34" charset="0"/>
              </a:rPr>
              <a:t>iMaster</a:t>
            </a:r>
            <a:r>
              <a:rPr lang="en-US" sz="1400" dirty="0" smtClean="0">
                <a:solidFill>
                  <a:schemeClr val="bg1">
                    <a:lumMod val="75000"/>
                  </a:schemeClr>
                </a:solidFill>
                <a:latin typeface="Huawei Sans" panose="020C0503030203020204" pitchFamily="34" charset="0"/>
              </a:rPr>
              <a:t> NCE-Campus associates the user IP address with Group1 and records the association in an IP-security group entry. In addition, </a:t>
            </a:r>
            <a:r>
              <a:rPr lang="en-US" sz="1400" dirty="0" err="1" smtClean="0">
                <a:solidFill>
                  <a:schemeClr val="bg1">
                    <a:lumMod val="75000"/>
                  </a:schemeClr>
                </a:solidFill>
                <a:latin typeface="Huawei Sans" panose="020C0503030203020204" pitchFamily="34" charset="0"/>
              </a:rPr>
              <a:t>iMaster</a:t>
            </a:r>
            <a:r>
              <a:rPr lang="en-US" sz="1400" dirty="0" smtClean="0">
                <a:solidFill>
                  <a:schemeClr val="bg1">
                    <a:lumMod val="75000"/>
                  </a:schemeClr>
                </a:solidFill>
                <a:latin typeface="Huawei Sans" panose="020C0503030203020204" pitchFamily="34" charset="0"/>
              </a:rPr>
              <a:t> </a:t>
            </a:r>
            <a:r>
              <a:rPr lang="en-US" altLang="zh-CN" sz="1400" dirty="0">
                <a:solidFill>
                  <a:schemeClr val="bg1">
                    <a:lumMod val="75000"/>
                  </a:schemeClr>
                </a:solidFill>
                <a:latin typeface="Huawei Sans" panose="020C0503030203020204" pitchFamily="34" charset="0"/>
              </a:rPr>
              <a:t>NCE-Campus </a:t>
            </a:r>
            <a:r>
              <a:rPr lang="en-US" sz="1400" dirty="0" smtClean="0">
                <a:solidFill>
                  <a:schemeClr val="bg1">
                    <a:lumMod val="75000"/>
                  </a:schemeClr>
                </a:solidFill>
                <a:latin typeface="Huawei Sans" panose="020C0503030203020204" pitchFamily="34" charset="0"/>
              </a:rPr>
              <a:t>notifies the authentication point of the security group to which the user belongs by pushing the IP-security group entry.</a:t>
            </a:r>
            <a:endParaRPr lang="en-US" altLang="zh-CN" sz="1400" dirty="0" smtClean="0">
              <a:solidFill>
                <a:schemeClr val="bg1">
                  <a:lumMod val="75000"/>
                </a:schemeClr>
              </a:solidFill>
              <a:latin typeface="Huawei Sans" panose="020C0503030203020204" pitchFamily="34" charset="0"/>
              <a:sym typeface="Huawei Sans" panose="020C0503030203020204" pitchFamily="34" charset="0"/>
            </a:endParaRPr>
          </a:p>
          <a:p>
            <a:pPr marL="342900" indent="-342900" fontAlgn="ctr">
              <a:spcAft>
                <a:spcPts val="600"/>
              </a:spcAft>
              <a:buFont typeface="+mj-lt"/>
              <a:buAutoNum type="arabicPeriod"/>
            </a:pPr>
            <a:r>
              <a:rPr lang="en-US" sz="1400" dirty="0" smtClean="0">
                <a:latin typeface="Huawei Sans" panose="020C0503030203020204" pitchFamily="34" charset="0"/>
              </a:rPr>
              <a:t>The preceding process also applies to User2.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spcAft>
                <a:spcPts val="600"/>
              </a:spcAft>
              <a:buFont typeface="+mj-lt"/>
              <a:buAutoNum type="arabicPeriod"/>
            </a:pPr>
            <a:r>
              <a:rPr lang="en-US" altLang="zh-CN" sz="1400" dirty="0" smtClean="0">
                <a:latin typeface="Huawei Sans" panose="020C0503030203020204" pitchFamily="34" charset="0"/>
              </a:rPr>
              <a:t>After receiving a service packet from a terminal, the core switch that also functions as the policy enforcement point identifies the security group that matches the source and destination IP addresses of the packet and enforces the corresponding inter-group policy.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322626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dirty="0" smtClean="0">
                <a:solidFill>
                  <a:schemeClr val="bg1">
                    <a:lumMod val="50000"/>
                  </a:schemeClr>
                </a:solidFill>
                <a:latin typeface="Huawei Sans" panose="020C0503030203020204" pitchFamily="34" charset="0"/>
              </a:rPr>
              <a:t>Technical Background and Basic Concepts of Free Mobility</a:t>
            </a:r>
          </a:p>
          <a:p>
            <a:r>
              <a:rPr lang="en-US" dirty="0" smtClean="0">
                <a:solidFill>
                  <a:schemeClr val="bg1">
                    <a:lumMod val="50000"/>
                  </a:schemeClr>
                </a:solidFill>
                <a:latin typeface="Huawei Sans" panose="020C0503030203020204" pitchFamily="34" charset="0"/>
              </a:rPr>
              <a:t>Working Mechanism of Free Mobility</a:t>
            </a:r>
          </a:p>
          <a:p>
            <a:r>
              <a:rPr lang="en-US" b="1" dirty="0" smtClean="0">
                <a:latin typeface="Huawei Sans" panose="020C0503030203020204" pitchFamily="34" charset="0"/>
              </a:rPr>
              <a:t>Free Mobility Solution Design</a:t>
            </a:r>
          </a:p>
          <a:p>
            <a:pPr marL="0" indent="0">
              <a:buNone/>
            </a:pP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5027051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pPr fontAlgn="ctr"/>
            <a:r>
              <a:rPr lang="en-US" dirty="0" smtClean="0">
                <a:latin typeface="Huawei Sans" panose="020C0503030203020204" pitchFamily="34" charset="0"/>
              </a:rPr>
              <a:t>Security Group Design</a:t>
            </a:r>
            <a:endParaRPr lang="en-US" altLang="zh-CN" dirty="0">
              <a:latin typeface="Huawei Sans" panose="020C0503030203020204" pitchFamily="34" charset="0"/>
            </a:endParaRPr>
          </a:p>
        </p:txBody>
      </p:sp>
      <p:sp>
        <p:nvSpPr>
          <p:cNvPr id="5" name="圆角矩形 75"/>
          <p:cNvSpPr/>
          <p:nvPr/>
        </p:nvSpPr>
        <p:spPr bwMode="gray">
          <a:xfrm>
            <a:off x="937902" y="1175591"/>
            <a:ext cx="5158098"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Dynamic security group (users)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937902" y="1621885"/>
            <a:ext cx="5158098" cy="1350768"/>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spcAft>
                <a:spcPts val="600"/>
              </a:spcAft>
            </a:pPr>
            <a:r>
              <a:rPr lang="en-US" sz="1200" dirty="0" smtClean="0">
                <a:solidFill>
                  <a:schemeClr val="tx1"/>
                </a:solidFill>
                <a:latin typeface="Huawei Sans" panose="020C0503030203020204" pitchFamily="34" charset="0"/>
              </a:rPr>
              <a:t>Users and terminals that can access the network only after being authenticated.</a:t>
            </a:r>
            <a:endParaRPr lang="en-US" altLang="zh-CN" sz="1200" dirty="0" smtClean="0">
              <a:solidFill>
                <a:schemeClr val="tx1"/>
              </a:solidFill>
              <a:latin typeface="Huawei Sans" panose="020C0503030203020204" pitchFamily="34" charset="0"/>
              <a:sym typeface="Huawei Sans" panose="020C0503030203020204" pitchFamily="34" charset="0"/>
            </a:endParaRPr>
          </a:p>
          <a:p>
            <a:pPr marL="0" lvl="1" fontAlgn="ctr">
              <a:lnSpc>
                <a:spcPct val="110000"/>
              </a:lnSpc>
              <a:buSzPct val="50000"/>
              <a:defRPr/>
            </a:pPr>
            <a:r>
              <a:rPr lang="en-US" altLang="zh-CN" sz="1200" dirty="0" smtClean="0">
                <a:solidFill>
                  <a:schemeClr val="tx1"/>
                </a:solidFill>
                <a:latin typeface="Huawei Sans" panose="020C0503030203020204" pitchFamily="34" charset="0"/>
              </a:rPr>
              <a:t>In most cases, dynamic security groups can be defined based on user identities, such as students and teachers in schools. In addition, dynamic security groups can be customized based on </a:t>
            </a:r>
            <a:r>
              <a:rPr lang="en-US" altLang="zh-CN" sz="1200" b="1" dirty="0" smtClean="0">
                <a:solidFill>
                  <a:srgbClr val="C00000"/>
                </a:solidFill>
                <a:latin typeface="Huawei Sans" panose="020C0503030203020204" pitchFamily="34" charset="0"/>
              </a:rPr>
              <a:t>5W1H</a:t>
            </a:r>
            <a:r>
              <a:rPr lang="en-US" altLang="zh-CN" sz="1200" dirty="0" smtClean="0">
                <a:solidFill>
                  <a:srgbClr val="C00000"/>
                </a:solidFill>
                <a:latin typeface="Huawei Sans" panose="020C0503030203020204" pitchFamily="34" charset="0"/>
              </a:rPr>
              <a:t> </a:t>
            </a:r>
            <a:r>
              <a:rPr lang="en-US" altLang="zh-CN" sz="1200" dirty="0" smtClean="0">
                <a:solidFill>
                  <a:schemeClr val="tx1"/>
                </a:solidFill>
                <a:latin typeface="Huawei Sans" panose="020C0503030203020204" pitchFamily="34" charset="0"/>
              </a:rPr>
              <a:t>conditions.</a:t>
            </a:r>
            <a:endParaRPr lang="en-US" altLang="zh-CN" sz="1200" dirty="0">
              <a:solidFill>
                <a:schemeClr val="tx1"/>
              </a:solidFill>
              <a:latin typeface="Huawei Sans" panose="020C0503030203020204" pitchFamily="34" charset="0"/>
            </a:endParaRPr>
          </a:p>
        </p:txBody>
      </p:sp>
      <p:sp>
        <p:nvSpPr>
          <p:cNvPr id="7" name="圆角矩形 75"/>
          <p:cNvSpPr/>
          <p:nvPr/>
        </p:nvSpPr>
        <p:spPr bwMode="gray">
          <a:xfrm>
            <a:off x="6302064" y="1175591"/>
            <a:ext cx="5040000"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Static security group (network resources)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bwMode="gray">
          <a:xfrm>
            <a:off x="6302064" y="1621885"/>
            <a:ext cx="5040000" cy="1350768"/>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spcAft>
                <a:spcPts val="600"/>
              </a:spcAft>
            </a:pPr>
            <a:r>
              <a:rPr lang="en-US" sz="1200" dirty="0" smtClean="0">
                <a:solidFill>
                  <a:schemeClr val="tx1"/>
                </a:solidFill>
                <a:latin typeface="Huawei Sans" panose="020C0503030203020204" pitchFamily="34" charset="0"/>
              </a:rPr>
              <a:t>Terminals or network segments that use fixed IP addresses, such as servers and the Internet.</a:t>
            </a:r>
            <a:endParaRPr lang="en-US" altLang="zh-CN" sz="1200" dirty="0" smtClean="0">
              <a:solidFill>
                <a:schemeClr val="tx1"/>
              </a:solidFill>
              <a:latin typeface="Huawei Sans" panose="020C0503030203020204" pitchFamily="34" charset="0"/>
              <a:sym typeface="Huawei Sans" panose="020C0503030203020204" pitchFamily="34" charset="0"/>
            </a:endParaRPr>
          </a:p>
          <a:p>
            <a:pPr marL="0" lvl="1" fontAlgn="ctr">
              <a:lnSpc>
                <a:spcPct val="110000"/>
              </a:lnSpc>
              <a:buSzPct val="50000"/>
              <a:defRPr/>
            </a:pPr>
            <a:r>
              <a:rPr lang="en-US" altLang="zh-CN" sz="1200" dirty="0" smtClean="0">
                <a:solidFill>
                  <a:schemeClr val="tx1"/>
                </a:solidFill>
                <a:latin typeface="Huawei Sans" panose="020C0503030203020204" pitchFamily="34" charset="0"/>
              </a:rPr>
              <a:t>Static security groups are defined based on service types provided by network resources. For example, the school web server, the data server for storing student information, and the exam resource server can be divided into different static security groups.</a:t>
            </a:r>
            <a:endParaRPr lang="en-US" altLang="zh-CN" sz="1200" dirty="0">
              <a:solidFill>
                <a:schemeClr val="tx1"/>
              </a:solidFill>
              <a:latin typeface="Huawei Sans" panose="020C0503030203020204" pitchFamily="34" charset="0"/>
            </a:endParaRPr>
          </a:p>
        </p:txBody>
      </p:sp>
      <p:sp>
        <p:nvSpPr>
          <p:cNvPr id="9" name="矩形 8"/>
          <p:cNvSpPr/>
          <p:nvPr/>
        </p:nvSpPr>
        <p:spPr bwMode="gray">
          <a:xfrm>
            <a:off x="937902" y="5528004"/>
            <a:ext cx="10404162" cy="584775"/>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txBody>
          <a:bodyPr wrap="square">
            <a:spAutoFit/>
          </a:bodyPr>
          <a:lstStyle/>
          <a:p>
            <a:pPr algn="ctr" fontAlgn="ctr"/>
            <a:r>
              <a:rPr lang="en-US" sz="1600" dirty="0" smtClean="0">
                <a:latin typeface="Huawei Sans" panose="020C0503030203020204" pitchFamily="34" charset="0"/>
              </a:rPr>
              <a:t>The most important rule for defining a dynamic security group is to add users with the same network access requirements to one security group.</a:t>
            </a:r>
            <a:endParaRPr lang="en-US" sz="1600" dirty="0">
              <a:latin typeface="Huawei Sans" panose="020C0503030203020204" pitchFamily="34" charset="0"/>
            </a:endParaRPr>
          </a:p>
        </p:txBody>
      </p:sp>
      <p:sp>
        <p:nvSpPr>
          <p:cNvPr id="10" name="任意多边形 9"/>
          <p:cNvSpPr/>
          <p:nvPr/>
        </p:nvSpPr>
        <p:spPr bwMode="gray">
          <a:xfrm>
            <a:off x="937902" y="2920660"/>
            <a:ext cx="6321542" cy="2394290"/>
          </a:xfrm>
          <a:custGeom>
            <a:avLst/>
            <a:gdLst>
              <a:gd name="connsiteX0" fmla="*/ 3111500 w 9829800"/>
              <a:gd name="connsiteY0" fmla="*/ 0 h 2517578"/>
              <a:gd name="connsiteX1" fmla="*/ 3462866 w 9829800"/>
              <a:gd name="connsiteY1" fmla="*/ 347753 h 2517578"/>
              <a:gd name="connsiteX2" fmla="*/ 9829800 w 9829800"/>
              <a:gd name="connsiteY2" fmla="*/ 347753 h 2517578"/>
              <a:gd name="connsiteX3" fmla="*/ 9829800 w 9829800"/>
              <a:gd name="connsiteY3" fmla="*/ 2517578 h 2517578"/>
              <a:gd name="connsiteX4" fmla="*/ 0 w 9829800"/>
              <a:gd name="connsiteY4" fmla="*/ 2517578 h 2517578"/>
              <a:gd name="connsiteX5" fmla="*/ 0 w 9829800"/>
              <a:gd name="connsiteY5" fmla="*/ 347753 h 2517578"/>
              <a:gd name="connsiteX6" fmla="*/ 2760133 w 9829800"/>
              <a:gd name="connsiteY6" fmla="*/ 347753 h 2517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9800" h="2517578">
                <a:moveTo>
                  <a:pt x="3111500" y="0"/>
                </a:moveTo>
                <a:lnTo>
                  <a:pt x="3462866" y="347753"/>
                </a:lnTo>
                <a:lnTo>
                  <a:pt x="9829800" y="347753"/>
                </a:lnTo>
                <a:lnTo>
                  <a:pt x="9829800" y="2517578"/>
                </a:lnTo>
                <a:lnTo>
                  <a:pt x="0" y="2517578"/>
                </a:lnTo>
                <a:lnTo>
                  <a:pt x="0" y="347753"/>
                </a:lnTo>
                <a:lnTo>
                  <a:pt x="2760133" y="347753"/>
                </a:lnTo>
                <a:close/>
              </a:path>
            </a:pathLst>
          </a:custGeom>
          <a:solidFill>
            <a:srgbClr val="FEF5DA"/>
          </a:solidFill>
          <a:ln w="19050">
            <a:solidFill>
              <a:srgbClr val="FCC800"/>
            </a:solidFill>
          </a:ln>
        </p:spPr>
        <p:txBody>
          <a:bodyPr wrap="square" tIns="432000">
            <a:noAutofit/>
          </a:bodyPr>
          <a:lstStyle/>
          <a:p>
            <a:pPr marL="176213" indent="-176213" fontAlgn="ctr">
              <a:spcBef>
                <a:spcPts val="400"/>
              </a:spcBef>
              <a:spcAft>
                <a:spcPts val="400"/>
              </a:spcAft>
              <a:buFont typeface="Arial" panose="020B0604020202020204" pitchFamily="34" charset="0"/>
              <a:buChar char="•"/>
            </a:pPr>
            <a:r>
              <a:rPr lang="en-US" altLang="zh-CN" sz="1200" b="1" dirty="0" smtClean="0">
                <a:latin typeface="Huawei Sans" panose="020C0503030203020204" pitchFamily="34" charset="0"/>
              </a:rPr>
              <a:t>Who</a:t>
            </a:r>
            <a:r>
              <a:rPr lang="en-US" altLang="zh-CN" sz="1200" dirty="0">
                <a:latin typeface="Huawei Sans" panose="020C0503030203020204" pitchFamily="34" charset="0"/>
              </a:rPr>
              <a:t>: </a:t>
            </a:r>
            <a:r>
              <a:rPr lang="en-US" altLang="zh-CN" sz="1200" dirty="0" smtClean="0">
                <a:latin typeface="Huawei Sans" panose="020C0503030203020204" pitchFamily="34" charset="0"/>
              </a:rPr>
              <a:t>identity </a:t>
            </a:r>
            <a:r>
              <a:rPr lang="en-US" altLang="zh-CN" sz="1200" dirty="0">
                <a:latin typeface="Huawei Sans" panose="020C0503030203020204" pitchFamily="34" charset="0"/>
              </a:rPr>
              <a:t>of </a:t>
            </a:r>
            <a:r>
              <a:rPr lang="en-US" altLang="zh-CN" sz="1200" dirty="0" smtClean="0">
                <a:latin typeface="Huawei Sans" panose="020C0503030203020204" pitchFamily="34" charset="0"/>
              </a:rPr>
              <a:t>a user</a:t>
            </a:r>
            <a:r>
              <a:rPr lang="en-US" altLang="zh-CN" sz="1200" dirty="0">
                <a:latin typeface="Huawei Sans" panose="020C0503030203020204" pitchFamily="34" charset="0"/>
              </a:rPr>
              <a:t>, </a:t>
            </a:r>
            <a:r>
              <a:rPr lang="en-US" altLang="zh-CN" sz="1200" dirty="0" smtClean="0">
                <a:latin typeface="Huawei Sans" panose="020C0503030203020204" pitchFamily="34" charset="0"/>
              </a:rPr>
              <a:t>for example, a corporate executive, employee</a:t>
            </a:r>
            <a:r>
              <a:rPr lang="en-US" altLang="zh-CN" sz="1200" dirty="0">
                <a:latin typeface="Huawei Sans" panose="020C0503030203020204" pitchFamily="34" charset="0"/>
              </a:rPr>
              <a:t>, or </a:t>
            </a:r>
            <a:r>
              <a:rPr lang="en-US" altLang="zh-CN" sz="1200" dirty="0" smtClean="0">
                <a:latin typeface="Huawei Sans" panose="020C0503030203020204" pitchFamily="34" charset="0"/>
              </a:rPr>
              <a:t>guest;</a:t>
            </a:r>
            <a:endParaRPr lang="en-US" altLang="zh-CN" sz="1200" dirty="0">
              <a:latin typeface="Huawei Sans" panose="020C0503030203020204" pitchFamily="34" charset="0"/>
            </a:endParaRPr>
          </a:p>
          <a:p>
            <a:pPr marL="176213" indent="-176213" fontAlgn="ctr">
              <a:spcBef>
                <a:spcPts val="400"/>
              </a:spcBef>
              <a:spcAft>
                <a:spcPts val="400"/>
              </a:spcAft>
              <a:buFont typeface="Arial" panose="020B0604020202020204" pitchFamily="34" charset="0"/>
              <a:buChar char="•"/>
            </a:pPr>
            <a:r>
              <a:rPr lang="en-US" altLang="zh-CN" sz="1200" b="1" dirty="0">
                <a:latin typeface="Huawei Sans" panose="020C0503030203020204" pitchFamily="34" charset="0"/>
              </a:rPr>
              <a:t>Where</a:t>
            </a:r>
            <a:r>
              <a:rPr lang="en-US" altLang="zh-CN" sz="1200" dirty="0">
                <a:latin typeface="Huawei Sans" panose="020C0503030203020204" pitchFamily="34" charset="0"/>
              </a:rPr>
              <a:t>: </a:t>
            </a:r>
            <a:r>
              <a:rPr lang="en-US" altLang="zh-CN" sz="1200" dirty="0" smtClean="0">
                <a:latin typeface="Huawei Sans" panose="020C0503030203020204" pitchFamily="34" charset="0"/>
              </a:rPr>
              <a:t>user </a:t>
            </a:r>
            <a:r>
              <a:rPr lang="en-US" altLang="zh-CN" sz="1200" dirty="0">
                <a:latin typeface="Huawei Sans" panose="020C0503030203020204" pitchFamily="34" charset="0"/>
              </a:rPr>
              <a:t>access location, </a:t>
            </a:r>
            <a:r>
              <a:rPr lang="en-US" altLang="zh-CN" sz="1200" dirty="0" smtClean="0">
                <a:latin typeface="Huawei Sans" panose="020C0503030203020204" pitchFamily="34" charset="0"/>
              </a:rPr>
              <a:t>for example, local (within a campus) or </a:t>
            </a:r>
            <a:r>
              <a:rPr lang="en-US" altLang="zh-CN" sz="1200" dirty="0">
                <a:latin typeface="Huawei Sans" panose="020C0503030203020204" pitchFamily="34" charset="0"/>
              </a:rPr>
              <a:t>remote </a:t>
            </a:r>
            <a:r>
              <a:rPr lang="en-US" altLang="zh-CN" sz="1200" dirty="0" smtClean="0">
                <a:latin typeface="Huawei Sans" panose="020C0503030203020204" pitchFamily="34" charset="0"/>
              </a:rPr>
              <a:t>access;</a:t>
            </a:r>
            <a:endParaRPr lang="en-US" altLang="zh-CN" sz="1200" dirty="0">
              <a:latin typeface="Huawei Sans" panose="020C0503030203020204" pitchFamily="34" charset="0"/>
            </a:endParaRPr>
          </a:p>
          <a:p>
            <a:pPr marL="176213" indent="-176213" fontAlgn="ctr">
              <a:spcBef>
                <a:spcPts val="400"/>
              </a:spcBef>
              <a:spcAft>
                <a:spcPts val="400"/>
              </a:spcAft>
              <a:buFont typeface="Arial" panose="020B0604020202020204" pitchFamily="34" charset="0"/>
              <a:buChar char="•"/>
            </a:pPr>
            <a:r>
              <a:rPr lang="en-US" altLang="zh-CN" sz="1200" b="1" dirty="0">
                <a:latin typeface="Huawei Sans" panose="020C0503030203020204" pitchFamily="34" charset="0"/>
              </a:rPr>
              <a:t>What</a:t>
            </a:r>
            <a:r>
              <a:rPr lang="en-US" altLang="zh-CN" sz="1200" dirty="0">
                <a:latin typeface="Huawei Sans" panose="020C0503030203020204" pitchFamily="34" charset="0"/>
              </a:rPr>
              <a:t>: </a:t>
            </a:r>
            <a:r>
              <a:rPr lang="en-US" altLang="zh-CN" sz="1200" dirty="0" smtClean="0">
                <a:latin typeface="Huawei Sans" panose="020C0503030203020204" pitchFamily="34" charset="0"/>
              </a:rPr>
              <a:t>type of the access terminal, for example, a mobile phone, PC, or laptop;</a:t>
            </a:r>
            <a:endParaRPr lang="en-US" altLang="zh-CN" sz="1200" dirty="0">
              <a:latin typeface="Huawei Sans" panose="020C0503030203020204" pitchFamily="34" charset="0"/>
            </a:endParaRPr>
          </a:p>
          <a:p>
            <a:pPr marL="176213" indent="-176213" fontAlgn="ctr">
              <a:spcBef>
                <a:spcPts val="400"/>
              </a:spcBef>
              <a:spcAft>
                <a:spcPts val="400"/>
              </a:spcAft>
              <a:buFont typeface="Arial" panose="020B0604020202020204" pitchFamily="34" charset="0"/>
              <a:buChar char="•"/>
            </a:pPr>
            <a:r>
              <a:rPr lang="en-US" altLang="zh-CN" sz="1200" b="1" dirty="0">
                <a:latin typeface="Huawei Sans" panose="020C0503030203020204" pitchFamily="34" charset="0"/>
              </a:rPr>
              <a:t>When</a:t>
            </a:r>
            <a:r>
              <a:rPr lang="en-US" altLang="zh-CN" sz="1200" dirty="0">
                <a:latin typeface="Huawei Sans" panose="020C0503030203020204" pitchFamily="34" charset="0"/>
              </a:rPr>
              <a:t>: </a:t>
            </a:r>
            <a:r>
              <a:rPr lang="en-US" altLang="zh-CN" sz="1200" dirty="0" smtClean="0">
                <a:latin typeface="Huawei Sans" panose="020C0503030203020204" pitchFamily="34" charset="0"/>
              </a:rPr>
              <a:t>time </a:t>
            </a:r>
            <a:r>
              <a:rPr lang="en-US" altLang="zh-CN" sz="1200" dirty="0">
                <a:latin typeface="Huawei Sans" panose="020C0503030203020204" pitchFamily="34" charset="0"/>
              </a:rPr>
              <a:t>range when a user accesses the network, for example, in the daytime or at </a:t>
            </a:r>
            <a:r>
              <a:rPr lang="en-US" altLang="zh-CN" sz="1200" dirty="0" smtClean="0">
                <a:latin typeface="Huawei Sans" panose="020C0503030203020204" pitchFamily="34" charset="0"/>
              </a:rPr>
              <a:t>night;</a:t>
            </a:r>
            <a:endParaRPr lang="en-US" altLang="zh-CN" sz="1200" dirty="0">
              <a:latin typeface="Huawei Sans" panose="020C0503030203020204" pitchFamily="34" charset="0"/>
            </a:endParaRPr>
          </a:p>
          <a:p>
            <a:pPr marL="176213" indent="-176213" fontAlgn="ctr">
              <a:spcBef>
                <a:spcPts val="400"/>
              </a:spcBef>
              <a:spcAft>
                <a:spcPts val="400"/>
              </a:spcAft>
              <a:buFont typeface="Arial" panose="020B0604020202020204" pitchFamily="34" charset="0"/>
              <a:buChar char="•"/>
            </a:pPr>
            <a:r>
              <a:rPr lang="en-US" altLang="zh-CN" sz="1200" b="1" dirty="0">
                <a:latin typeface="Huawei Sans" panose="020C0503030203020204" pitchFamily="34" charset="0"/>
              </a:rPr>
              <a:t>Whose</a:t>
            </a:r>
            <a:r>
              <a:rPr lang="en-US" altLang="zh-CN" sz="1200" dirty="0">
                <a:latin typeface="Huawei Sans" panose="020C0503030203020204" pitchFamily="34" charset="0"/>
              </a:rPr>
              <a:t>: </a:t>
            </a:r>
            <a:r>
              <a:rPr lang="en-US" altLang="zh-CN" sz="1200" dirty="0" smtClean="0">
                <a:latin typeface="Huawei Sans" panose="020C0503030203020204" pitchFamily="34" charset="0"/>
              </a:rPr>
              <a:t>device </a:t>
            </a:r>
            <a:r>
              <a:rPr lang="en-US" altLang="zh-CN" sz="1200" dirty="0">
                <a:latin typeface="Huawei Sans" panose="020C0503030203020204" pitchFamily="34" charset="0"/>
              </a:rPr>
              <a:t>owner, for example, a </a:t>
            </a:r>
            <a:r>
              <a:rPr lang="en-US" altLang="zh-CN" sz="1200" dirty="0" smtClean="0">
                <a:latin typeface="Huawei Sans" panose="020C0503030203020204" pitchFamily="34" charset="0"/>
              </a:rPr>
              <a:t>company-issued terminal </a:t>
            </a:r>
            <a:r>
              <a:rPr lang="en-US" altLang="zh-CN" sz="1200" dirty="0">
                <a:latin typeface="Huawei Sans" panose="020C0503030203020204" pitchFamily="34" charset="0"/>
              </a:rPr>
              <a:t>or BYOD </a:t>
            </a:r>
            <a:r>
              <a:rPr lang="en-US" altLang="zh-CN" sz="1200" dirty="0" smtClean="0">
                <a:latin typeface="Huawei Sans" panose="020C0503030203020204" pitchFamily="34" charset="0"/>
              </a:rPr>
              <a:t>terminal;</a:t>
            </a:r>
            <a:endParaRPr lang="en-US" altLang="zh-CN" sz="1200" dirty="0">
              <a:latin typeface="Huawei Sans" panose="020C0503030203020204" pitchFamily="34" charset="0"/>
            </a:endParaRPr>
          </a:p>
          <a:p>
            <a:pPr marL="176213" indent="-176213" fontAlgn="ctr">
              <a:spcBef>
                <a:spcPts val="400"/>
              </a:spcBef>
              <a:spcAft>
                <a:spcPts val="400"/>
              </a:spcAft>
              <a:buFont typeface="Arial" panose="020B0604020202020204" pitchFamily="34" charset="0"/>
              <a:buChar char="•"/>
            </a:pPr>
            <a:r>
              <a:rPr lang="en-US" altLang="zh-CN" sz="1200" b="1" dirty="0">
                <a:latin typeface="Huawei Sans" panose="020C0503030203020204" pitchFamily="34" charset="0"/>
              </a:rPr>
              <a:t>How</a:t>
            </a:r>
            <a:r>
              <a:rPr lang="en-US" altLang="zh-CN" sz="1200" dirty="0">
                <a:latin typeface="Huawei Sans" panose="020C0503030203020204" pitchFamily="34" charset="0"/>
              </a:rPr>
              <a:t>: </a:t>
            </a:r>
            <a:r>
              <a:rPr lang="en-US" altLang="zh-CN" sz="1200" dirty="0" smtClean="0">
                <a:latin typeface="Huawei Sans" panose="020C0503030203020204" pitchFamily="34" charset="0"/>
              </a:rPr>
              <a:t>user </a:t>
            </a:r>
            <a:r>
              <a:rPr lang="en-US" altLang="zh-CN" sz="1200" dirty="0">
                <a:latin typeface="Huawei Sans" panose="020C0503030203020204" pitchFamily="34" charset="0"/>
              </a:rPr>
              <a:t>access mode, for example, wired or </a:t>
            </a:r>
            <a:r>
              <a:rPr lang="en-US" altLang="zh-CN" sz="1200" dirty="0" smtClean="0">
                <a:latin typeface="Huawei Sans" panose="020C0503030203020204" pitchFamily="34" charset="0"/>
              </a:rPr>
              <a:t>wireless access.</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40314229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pPr fontAlgn="ctr"/>
            <a:r>
              <a:rPr lang="en-US" dirty="0" smtClean="0">
                <a:latin typeface="Huawei Sans" panose="020C0503030203020204" pitchFamily="34" charset="0"/>
              </a:rPr>
              <a:t>Permission Control Design</a:t>
            </a:r>
            <a:endParaRPr lang="en-US" altLang="zh-CN" dirty="0">
              <a:latin typeface="Huawei Sans" panose="020C0503030203020204" pitchFamily="34" charset="0"/>
            </a:endParaRPr>
          </a:p>
        </p:txBody>
      </p:sp>
      <p:sp>
        <p:nvSpPr>
          <p:cNvPr id="11" name="圆角矩形 75"/>
          <p:cNvSpPr/>
          <p:nvPr/>
        </p:nvSpPr>
        <p:spPr bwMode="gray">
          <a:xfrm>
            <a:off x="761526" y="1104473"/>
            <a:ext cx="10889138" cy="618708"/>
          </a:xfrm>
          <a:prstGeom prst="roundRect">
            <a:avLst>
              <a:gd name="adj" fmla="val 10604"/>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txBody>
          <a:bodyPr wrap="square">
            <a:spAutoFit/>
          </a:bodyPr>
          <a:lstStyle/>
          <a:p>
            <a:pPr algn="ctr" fontAlgn="ctr"/>
            <a:r>
              <a:rPr lang="en-US" sz="1600" dirty="0">
                <a:latin typeface="Huawei Sans" panose="020C0503030203020204" pitchFamily="34" charset="0"/>
              </a:rPr>
              <a:t>Define dynamic and static security groups for free mobility based on </a:t>
            </a:r>
            <a:r>
              <a:rPr lang="en-US" sz="1600" dirty="0" smtClean="0">
                <a:latin typeface="Huawei Sans" panose="020C0503030203020204" pitchFamily="34" charset="0"/>
              </a:rPr>
              <a:t>service requirements</a:t>
            </a:r>
            <a:r>
              <a:rPr lang="en-US" sz="1600" dirty="0">
                <a:latin typeface="Huawei Sans" panose="020C0503030203020204" pitchFamily="34" charset="0"/>
              </a:rPr>
              <a:t>, and create </a:t>
            </a:r>
            <a:r>
              <a:rPr lang="en-US" sz="1600" dirty="0" smtClean="0">
                <a:latin typeface="Huawei Sans" panose="020C0503030203020204" pitchFamily="34" charset="0"/>
              </a:rPr>
              <a:t>a policy control matrix </a:t>
            </a:r>
            <a:r>
              <a:rPr lang="en-US" sz="1600" dirty="0">
                <a:latin typeface="Huawei Sans" panose="020C0503030203020204" pitchFamily="34" charset="0"/>
              </a:rPr>
              <a:t>based on </a:t>
            </a:r>
            <a:r>
              <a:rPr lang="en-US" sz="1600" dirty="0" smtClean="0">
                <a:latin typeface="Huawei Sans" panose="020C0503030203020204" pitchFamily="34" charset="0"/>
              </a:rPr>
              <a:t>the required network access rights.</a:t>
            </a:r>
            <a:endParaRPr lang="en-US" sz="1600" dirty="0">
              <a:latin typeface="Huawei Sans" panose="020C0503030203020204" pitchFamily="34" charset="0"/>
            </a:endParaRPr>
          </a:p>
        </p:txBody>
      </p:sp>
      <p:sp>
        <p:nvSpPr>
          <p:cNvPr id="12" name="圆角矩形 75"/>
          <p:cNvSpPr/>
          <p:nvPr/>
        </p:nvSpPr>
        <p:spPr bwMode="gray">
          <a:xfrm>
            <a:off x="761526" y="1912114"/>
            <a:ext cx="3022600"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Dynamic security group</a:t>
            </a:r>
            <a:endParaRPr lang="en-US" sz="1600" dirty="0">
              <a:solidFill>
                <a:srgbClr val="30B5C5"/>
              </a:solidFill>
              <a:latin typeface="Huawei Sans" panose="020C0503030203020204" pitchFamily="34" charset="0"/>
            </a:endParaRPr>
          </a:p>
        </p:txBody>
      </p:sp>
      <p:sp>
        <p:nvSpPr>
          <p:cNvPr id="13" name="圆角矩形 75"/>
          <p:cNvSpPr/>
          <p:nvPr/>
        </p:nvSpPr>
        <p:spPr bwMode="gray">
          <a:xfrm>
            <a:off x="761526" y="2355438"/>
            <a:ext cx="3022600" cy="1303611"/>
          </a:xfrm>
          <a:prstGeom prst="roundRect">
            <a:avLst>
              <a:gd name="adj" fmla="val 1513"/>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Hospital administrator</a:t>
            </a: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Doctor</a:t>
            </a: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Nurse</a:t>
            </a: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Patient</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75"/>
          <p:cNvSpPr/>
          <p:nvPr/>
        </p:nvSpPr>
        <p:spPr bwMode="gray">
          <a:xfrm>
            <a:off x="761526" y="3932706"/>
            <a:ext cx="3022600"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Static security group</a:t>
            </a:r>
            <a:endParaRPr lang="en-US" sz="1600" dirty="0">
              <a:solidFill>
                <a:srgbClr val="30B5C5"/>
              </a:solidFill>
              <a:latin typeface="Huawei Sans" panose="020C0503030203020204" pitchFamily="34" charset="0"/>
            </a:endParaRPr>
          </a:p>
        </p:txBody>
      </p:sp>
      <p:sp>
        <p:nvSpPr>
          <p:cNvPr id="15" name="圆角矩形 75"/>
          <p:cNvSpPr/>
          <p:nvPr/>
        </p:nvSpPr>
        <p:spPr bwMode="gray">
          <a:xfrm>
            <a:off x="761526" y="4376030"/>
            <a:ext cx="3022600" cy="1307299"/>
          </a:xfrm>
          <a:prstGeom prst="roundRect">
            <a:avLst>
              <a:gd name="adj" fmla="val 1513"/>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Ward-round system server</a:t>
            </a: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Medical system server</a:t>
            </a: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Case database server</a:t>
            </a: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Internet</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6" name="表格 15"/>
          <p:cNvGraphicFramePr>
            <a:graphicFrameLocks noGrp="1"/>
          </p:cNvGraphicFramePr>
          <p:nvPr>
            <p:extLst/>
          </p:nvPr>
        </p:nvGraphicFramePr>
        <p:xfrm>
          <a:off x="4042833" y="2346079"/>
          <a:ext cx="7607831" cy="1684020"/>
        </p:xfrm>
        <a:graphic>
          <a:graphicData uri="http://schemas.openxmlformats.org/drawingml/2006/table">
            <a:tbl>
              <a:tblPr firstRow="1" bandRow="1">
                <a:tableStyleId>{5940675A-B579-460E-94D1-54222C63F5DA}</a:tableStyleId>
              </a:tblPr>
              <a:tblGrid>
                <a:gridCol w="1239286"/>
                <a:gridCol w="1021404"/>
                <a:gridCol w="885217"/>
                <a:gridCol w="787941"/>
                <a:gridCol w="710119"/>
                <a:gridCol w="1079770"/>
                <a:gridCol w="596630"/>
                <a:gridCol w="600075"/>
                <a:gridCol w="687389"/>
              </a:tblGrid>
              <a:tr h="417618">
                <a:tc>
                  <a:txBody>
                    <a:bodyPr/>
                    <a:lstStyle/>
                    <a:p>
                      <a:pPr algn="ctr" fontAlgn="ctr"/>
                      <a:endParaRPr lang="en-US" altLang="zh-CN" sz="115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50" dirty="0" smtClean="0">
                          <a:solidFill>
                            <a:schemeClr val="tx1"/>
                          </a:solidFill>
                          <a:latin typeface="Huawei Sans" panose="020C0503030203020204" pitchFamily="34" charset="0"/>
                        </a:rPr>
                        <a:t>Ward-round system</a:t>
                      </a:r>
                      <a:endParaRPr lang="en-US" altLang="zh-CN" sz="115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50" dirty="0" smtClean="0">
                          <a:solidFill>
                            <a:schemeClr val="tx1"/>
                          </a:solidFill>
                          <a:latin typeface="Huawei Sans" panose="020C0503030203020204" pitchFamily="34" charset="0"/>
                        </a:rPr>
                        <a:t>Healthcare system</a:t>
                      </a:r>
                      <a:endParaRPr lang="en-US" altLang="zh-CN" sz="115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50" dirty="0" smtClean="0">
                          <a:solidFill>
                            <a:schemeClr val="tx1"/>
                          </a:solidFill>
                          <a:latin typeface="Huawei Sans" panose="020C0503030203020204" pitchFamily="34" charset="0"/>
                        </a:rPr>
                        <a:t>Case database</a:t>
                      </a:r>
                      <a:endParaRPr lang="en-US" altLang="zh-CN" sz="115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50" dirty="0" smtClean="0">
                          <a:solidFill>
                            <a:schemeClr val="tx1"/>
                          </a:solidFill>
                          <a:latin typeface="Huawei Sans" panose="020C0503030203020204" pitchFamily="34" charset="0"/>
                        </a:rPr>
                        <a:t>Internet</a:t>
                      </a:r>
                      <a:endParaRPr lang="en-US" altLang="zh-CN" sz="115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50" dirty="0" smtClean="0">
                          <a:solidFill>
                            <a:schemeClr val="tx1"/>
                          </a:solidFill>
                          <a:latin typeface="Huawei Sans" panose="020C0503030203020204" pitchFamily="34" charset="0"/>
                        </a:rPr>
                        <a:t>Hospital </a:t>
                      </a:r>
                      <a:r>
                        <a:rPr lang="en-US" altLang="zh-CN" sz="1150" dirty="0" smtClean="0">
                          <a:solidFill>
                            <a:schemeClr val="tx1"/>
                          </a:solidFill>
                          <a:latin typeface="Huawei Sans" panose="020C0503030203020204" pitchFamily="34" charset="0"/>
                        </a:rPr>
                        <a:t>administrator</a:t>
                      </a:r>
                      <a:endParaRPr lang="en-US" altLang="zh-CN" sz="115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50" dirty="0" smtClean="0">
                          <a:solidFill>
                            <a:schemeClr val="tx1"/>
                          </a:solidFill>
                          <a:latin typeface="Huawei Sans" panose="020C0503030203020204" pitchFamily="34" charset="0"/>
                        </a:rPr>
                        <a:t>Doctor</a:t>
                      </a:r>
                      <a:endParaRPr lang="en-US" altLang="zh-CN" sz="115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50" b="0" dirty="0" smtClean="0">
                          <a:solidFill>
                            <a:schemeClr val="tx1"/>
                          </a:solidFill>
                          <a:latin typeface="Huawei Sans" panose="020C0503030203020204" pitchFamily="34" charset="0"/>
                        </a:rPr>
                        <a:t>Nurse</a:t>
                      </a:r>
                      <a:endParaRPr lang="en-US" altLang="zh-CN" sz="115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50" dirty="0" smtClean="0">
                          <a:solidFill>
                            <a:schemeClr val="tx1"/>
                          </a:solidFill>
                          <a:latin typeface="Huawei Sans" panose="020C0503030203020204" pitchFamily="34" charset="0"/>
                        </a:rPr>
                        <a:t>Patient</a:t>
                      </a:r>
                      <a:endParaRPr lang="en-US" altLang="zh-CN" sz="115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37491">
                <a:tc>
                  <a:txBody>
                    <a:bodyPr/>
                    <a:lstStyle/>
                    <a:p>
                      <a:pPr algn="ctr" fontAlgn="ctr"/>
                      <a:r>
                        <a:rPr lang="en-US" sz="1150" dirty="0" smtClean="0">
                          <a:solidFill>
                            <a:schemeClr val="tx1"/>
                          </a:solidFill>
                          <a:latin typeface="Huawei Sans" panose="020C0503030203020204" pitchFamily="34" charset="0"/>
                        </a:rPr>
                        <a:t>Hospital administrator</a:t>
                      </a:r>
                      <a:endParaRPr lang="en-US" altLang="zh-CN" sz="115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50" dirty="0" smtClean="0">
                          <a:latin typeface="Huawei Sans" panose="020C0503030203020204" pitchFamily="34" charset="0"/>
                        </a:rPr>
                        <a:t>Permit</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Permit</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Permit</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Permit</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Permit</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Permit</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Deny</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1365">
                <a:tc>
                  <a:txBody>
                    <a:bodyPr/>
                    <a:lstStyle/>
                    <a:p>
                      <a:pPr algn="ctr" fontAlgn="ctr"/>
                      <a:r>
                        <a:rPr lang="en-US" sz="1150" dirty="0" smtClean="0">
                          <a:solidFill>
                            <a:schemeClr val="tx1"/>
                          </a:solidFill>
                          <a:latin typeface="Huawei Sans" panose="020C0503030203020204" pitchFamily="34" charset="0"/>
                        </a:rPr>
                        <a:t>Doctor</a:t>
                      </a:r>
                      <a:endParaRPr lang="en-US" altLang="zh-CN" sz="115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3706" rtl="0" eaLnBrk="1" fontAlgn="ctr" latinLnBrk="0" hangingPunct="1">
                        <a:lnSpc>
                          <a:spcPct val="100000"/>
                        </a:lnSpc>
                        <a:spcBef>
                          <a:spcPts val="0"/>
                        </a:spcBef>
                        <a:spcAft>
                          <a:spcPts val="0"/>
                        </a:spcAft>
                        <a:buClrTx/>
                        <a:buSzTx/>
                        <a:buFontTx/>
                        <a:buNone/>
                        <a:tabLst/>
                        <a:defRPr/>
                      </a:pPr>
                      <a:r>
                        <a:rPr lang="en-US" altLang="zh-CN" sz="1150" dirty="0" smtClean="0">
                          <a:latin typeface="Huawei Sans" panose="020C0503030203020204" pitchFamily="34" charset="0"/>
                        </a:rPr>
                        <a:t>Permit</a:t>
                      </a:r>
                      <a:endParaRPr lang="en-US" altLang="zh-CN" sz="1150" b="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Permit</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Permit</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3706" rtl="0" eaLnBrk="1" fontAlgn="ctr" latinLnBrk="0" hangingPunct="1">
                        <a:lnSpc>
                          <a:spcPct val="100000"/>
                        </a:lnSpc>
                        <a:spcBef>
                          <a:spcPts val="0"/>
                        </a:spcBef>
                        <a:spcAft>
                          <a:spcPts val="0"/>
                        </a:spcAft>
                        <a:buClrTx/>
                        <a:buSzTx/>
                        <a:buFontTx/>
                        <a:buNone/>
                        <a:tabLst/>
                        <a:defRPr/>
                      </a:pPr>
                      <a:r>
                        <a:rPr lang="en-US" altLang="zh-CN" sz="1150" dirty="0" smtClean="0">
                          <a:latin typeface="Huawei Sans" panose="020C0503030203020204" pitchFamily="34" charset="0"/>
                        </a:rPr>
                        <a:t>Deny</a:t>
                      </a:r>
                      <a:endParaRPr lang="en-US" altLang="zh-CN" sz="1150" b="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Permit</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Permit</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Deny</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8302">
                <a:tc>
                  <a:txBody>
                    <a:bodyPr/>
                    <a:lstStyle/>
                    <a:p>
                      <a:pPr algn="ctr" fontAlgn="ctr"/>
                      <a:r>
                        <a:rPr lang="en-US" sz="1150" b="0" dirty="0" smtClean="0">
                          <a:solidFill>
                            <a:schemeClr val="tx1"/>
                          </a:solidFill>
                          <a:latin typeface="Huawei Sans" panose="020C0503030203020204" pitchFamily="34" charset="0"/>
                        </a:rPr>
                        <a:t>Nurse</a:t>
                      </a:r>
                      <a:endParaRPr lang="en-US" altLang="zh-CN" sz="115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50" dirty="0" smtClean="0">
                          <a:latin typeface="Huawei Sans" panose="020C0503030203020204" pitchFamily="34" charset="0"/>
                        </a:rPr>
                        <a:t>Deny</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3706" rtl="0" eaLnBrk="1" fontAlgn="ctr" latinLnBrk="0" hangingPunct="1">
                        <a:lnSpc>
                          <a:spcPct val="100000"/>
                        </a:lnSpc>
                        <a:spcBef>
                          <a:spcPts val="0"/>
                        </a:spcBef>
                        <a:spcAft>
                          <a:spcPts val="0"/>
                        </a:spcAft>
                        <a:buClrTx/>
                        <a:buSzTx/>
                        <a:buFontTx/>
                        <a:buNone/>
                        <a:tabLst/>
                        <a:defRPr/>
                      </a:pPr>
                      <a:r>
                        <a:rPr lang="en-US" altLang="zh-CN" sz="1150" dirty="0" smtClean="0">
                          <a:latin typeface="Huawei Sans" panose="020C0503030203020204" pitchFamily="34" charset="0"/>
                        </a:rPr>
                        <a:t>Permit</a:t>
                      </a:r>
                      <a:endParaRPr lang="en-US" altLang="zh-CN" sz="1150" b="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3706" rtl="0" eaLnBrk="1" fontAlgn="ctr" latinLnBrk="0" hangingPunct="1">
                        <a:lnSpc>
                          <a:spcPct val="100000"/>
                        </a:lnSpc>
                        <a:spcBef>
                          <a:spcPts val="0"/>
                        </a:spcBef>
                        <a:spcAft>
                          <a:spcPts val="0"/>
                        </a:spcAft>
                        <a:buClrTx/>
                        <a:buSzTx/>
                        <a:buFontTx/>
                        <a:buNone/>
                        <a:tabLst/>
                        <a:defRPr/>
                      </a:pPr>
                      <a:r>
                        <a:rPr lang="en-US" altLang="zh-CN" sz="1150" dirty="0" smtClean="0">
                          <a:latin typeface="Huawei Sans" panose="020C0503030203020204" pitchFamily="34" charset="0"/>
                        </a:rPr>
                        <a:t>Deny</a:t>
                      </a:r>
                      <a:endParaRPr lang="en-US" altLang="zh-CN" sz="1150" b="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Deny</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Permit</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Permit</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Deny</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0959">
                <a:tc>
                  <a:txBody>
                    <a:bodyPr/>
                    <a:lstStyle/>
                    <a:p>
                      <a:pPr algn="ctr" fontAlgn="ctr"/>
                      <a:r>
                        <a:rPr lang="en-US" sz="1150" dirty="0" smtClean="0">
                          <a:solidFill>
                            <a:schemeClr val="tx1"/>
                          </a:solidFill>
                          <a:latin typeface="Huawei Sans" panose="020C0503030203020204" pitchFamily="34" charset="0"/>
                        </a:rPr>
                        <a:t>Patient</a:t>
                      </a:r>
                      <a:endParaRPr lang="en-US" altLang="zh-CN" sz="115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50" dirty="0" smtClean="0">
                          <a:latin typeface="Huawei Sans" panose="020C0503030203020204" pitchFamily="34" charset="0"/>
                        </a:rPr>
                        <a:t>Deny</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Deny</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Deny</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Permit</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Deny</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Deny</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zh-CN" sz="1150" dirty="0" smtClean="0">
                          <a:latin typeface="Huawei Sans" panose="020C0503030203020204" pitchFamily="34" charset="0"/>
                        </a:rPr>
                        <a:t>Deny</a:t>
                      </a: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15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7" name="矩形 16"/>
          <p:cNvSpPr/>
          <p:nvPr/>
        </p:nvSpPr>
        <p:spPr bwMode="gray">
          <a:xfrm>
            <a:off x="3957535" y="4497907"/>
            <a:ext cx="7607831" cy="1015663"/>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In addition to the overall policy control matrix, the administrator can further control user permissions based on applications. For example, allow patients to access the Internet, but disallow them to use applications such as shopping apps.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直接连接符 3"/>
          <p:cNvCxnSpPr/>
          <p:nvPr/>
        </p:nvCxnSpPr>
        <p:spPr>
          <a:xfrm>
            <a:off x="4044964" y="2355438"/>
            <a:ext cx="1227427" cy="44163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bwMode="gray">
          <a:xfrm>
            <a:off x="4044964" y="2416418"/>
            <a:ext cx="736586" cy="400110"/>
          </a:xfrm>
          <a:prstGeom prst="rect">
            <a:avLst/>
          </a:prstGeom>
        </p:spPr>
        <p:txBody>
          <a:bodyPr wrap="square">
            <a:spAutoFit/>
          </a:bodyPr>
          <a:lstStyle/>
          <a:p>
            <a:pPr fontAlgn="ctr">
              <a:lnSpc>
                <a:spcPts val="2400"/>
              </a:lnSpc>
            </a:pPr>
            <a:r>
              <a:rPr lang="en-US" sz="1050" b="1" dirty="0" smtClean="0">
                <a:latin typeface="Huawei Sans" panose="020C0503030203020204" pitchFamily="34" charset="0"/>
              </a:rPr>
              <a:t>Source</a:t>
            </a:r>
            <a:endParaRPr lang="en-US" altLang="zh-CN"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4425922" y="2195588"/>
            <a:ext cx="996863" cy="400110"/>
          </a:xfrm>
          <a:prstGeom prst="rect">
            <a:avLst/>
          </a:prstGeom>
        </p:spPr>
        <p:txBody>
          <a:bodyPr wrap="square">
            <a:spAutoFit/>
          </a:bodyPr>
          <a:lstStyle/>
          <a:p>
            <a:pPr fontAlgn="ctr">
              <a:lnSpc>
                <a:spcPts val="2400"/>
              </a:lnSpc>
            </a:pPr>
            <a:r>
              <a:rPr lang="en-US" sz="1050" b="1" dirty="0" smtClean="0">
                <a:latin typeface="Huawei Sans" panose="020C0503030203020204" pitchFamily="34" charset="0"/>
              </a:rPr>
              <a:t>Destination</a:t>
            </a:r>
            <a:endParaRPr lang="en-US" altLang="zh-CN"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bwMode="gray">
          <a:xfrm>
            <a:off x="4005160" y="1945069"/>
            <a:ext cx="4205390"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Policy control matrix</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133035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prstGeom prst="rect">
            <a:avLst/>
          </a:prstGeom>
        </p:spPr>
        <p:txBody>
          <a:bodyPr/>
          <a:lstStyle/>
          <a:p>
            <a:pPr algn="l"/>
            <a:r>
              <a:rPr lang="en-US" sz="1600" dirty="0" smtClean="0">
                <a:latin typeface="Huawei Sans" panose="020C0503030203020204" pitchFamily="34" charset="0"/>
              </a:rPr>
              <a:t>On a campus network, different network access policies can be deployed for users on access devices to meet diverse network access requirements.</a:t>
            </a:r>
          </a:p>
          <a:p>
            <a:pPr algn="l"/>
            <a:r>
              <a:rPr lang="en-US" altLang="zh-CN" sz="1600" dirty="0" smtClean="0">
                <a:latin typeface="Huawei Sans" panose="020C0503030203020204" pitchFamily="34" charset="0"/>
              </a:rPr>
              <a:t>On a traditional campus network, users' network access rights are controlled using the Network Admission Control (NAC) technology, in conjunction with VLAN and ACL technologies. However, this solution has many defects. For example, the association between ACLs and users takes effect only on authentication points, resulting in poor flexibility; VLANs and ACLs need to be configured on a large number of switches that function as authentication points in advance, causing a heavy deployment and maintenance workload.</a:t>
            </a:r>
          </a:p>
          <a:p>
            <a:pPr algn="l"/>
            <a:r>
              <a:rPr lang="en-US" altLang="zh-CN" sz="1600" dirty="0" smtClean="0">
                <a:latin typeface="Huawei Sans" panose="020C0503030203020204" pitchFamily="34" charset="0"/>
              </a:rPr>
              <a:t>Mobile working requires that these defects be removed and employees access the network from any place, any VLAN, or any IP network segment with controlled network access rights. To implement these, the free mobility solution is introduced. </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12431997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User Authentication Design</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p:txBody>
          <a:bodyPr/>
          <a:lstStyle/>
          <a:p>
            <a:pPr algn="l">
              <a:lnSpc>
                <a:spcPct val="100000"/>
              </a:lnSpc>
            </a:pPr>
            <a:r>
              <a:rPr lang="en-US" sz="1800" dirty="0" smtClean="0">
                <a:latin typeface="Huawei Sans" panose="020C0503030203020204" pitchFamily="34" charset="0"/>
              </a:rPr>
              <a:t>The free mobility solution involves the same user authentication process as the traditional solution.</a:t>
            </a:r>
            <a:endParaRPr lang="en-US" altLang="zh-CN" sz="1800" dirty="0" smtClean="0">
              <a:latin typeface="Huawei Sans" panose="020C0503030203020204" pitchFamily="34" charset="0"/>
            </a:endParaRPr>
          </a:p>
          <a:p>
            <a:pPr algn="l">
              <a:lnSpc>
                <a:spcPct val="100000"/>
              </a:lnSpc>
            </a:pPr>
            <a:r>
              <a:rPr lang="en-US" sz="1800" dirty="0" smtClean="0">
                <a:latin typeface="Huawei Sans" panose="020C0503030203020204" pitchFamily="34" charset="0"/>
              </a:rPr>
              <a:t>After a user is successfully authenticated, </a:t>
            </a:r>
            <a:r>
              <a:rPr lang="en-US" altLang="zh-CN" sz="1800" dirty="0"/>
              <a:t>authorization </a:t>
            </a:r>
            <a:r>
              <a:rPr lang="en-US" sz="1800" dirty="0" smtClean="0">
                <a:latin typeface="Huawei Sans" panose="020C0503030203020204" pitchFamily="34" charset="0"/>
              </a:rPr>
              <a:t>information such as ACLs and VLANs is delivered in the traditional solution, whereas security group (UCL </a:t>
            </a:r>
            <a:r>
              <a:rPr lang="en-US" altLang="zh-CN" sz="1800" dirty="0" smtClean="0">
                <a:latin typeface="Huawei Sans" panose="020C0503030203020204" pitchFamily="34" charset="0"/>
              </a:rPr>
              <a:t>group</a:t>
            </a:r>
            <a:r>
              <a:rPr lang="en-US" sz="1800" dirty="0" smtClean="0">
                <a:latin typeface="Huawei Sans" panose="020C0503030203020204" pitchFamily="34" charset="0"/>
              </a:rPr>
              <a:t>) information is delivered in the free mobility solution.</a:t>
            </a:r>
            <a:endParaRPr lang="en-US" altLang="zh-CN" sz="1800" dirty="0">
              <a:latin typeface="Huawei Sans" panose="020C0503030203020204" pitchFamily="34" charset="0"/>
            </a:endParaRPr>
          </a:p>
        </p:txBody>
      </p:sp>
      <p:sp>
        <p:nvSpPr>
          <p:cNvPr id="4" name="圆角矩形 75"/>
          <p:cNvSpPr/>
          <p:nvPr/>
        </p:nvSpPr>
        <p:spPr>
          <a:xfrm>
            <a:off x="760415" y="2732082"/>
            <a:ext cx="5782733" cy="395245"/>
          </a:xfrm>
          <a:prstGeom prst="roundRect">
            <a:avLst>
              <a:gd name="adj" fmla="val 10604"/>
            </a:avLst>
          </a:prstGeom>
          <a:noFill/>
          <a:ln>
            <a:noFill/>
          </a:ln>
        </p:spPr>
        <p:txBody>
          <a:bodyPr wrap="square" rtlCol="0" anchor="ctr" anchorCtr="0">
            <a:noAutofit/>
          </a:bodyPr>
          <a:lstStyle/>
          <a:p>
            <a:pPr algn="ctr" fontAlgn="ctr"/>
            <a:r>
              <a:rPr lang="en-US" sz="1600" dirty="0" smtClean="0">
                <a:latin typeface="Huawei Sans" panose="020C0503030203020204" pitchFamily="34" charset="0"/>
              </a:rPr>
              <a:t>Authentication modes supported by free mobility</a:t>
            </a:r>
            <a:endParaRPr lang="en-US" sz="1600" dirty="0">
              <a:latin typeface="Huawei Sans" panose="020C0503030203020204" pitchFamily="34" charset="0"/>
            </a:endParaRPr>
          </a:p>
        </p:txBody>
      </p:sp>
      <p:sp>
        <p:nvSpPr>
          <p:cNvPr id="5" name="圆角矩形 75"/>
          <p:cNvSpPr/>
          <p:nvPr/>
        </p:nvSpPr>
        <p:spPr>
          <a:xfrm>
            <a:off x="6703485" y="2732082"/>
            <a:ext cx="4885266" cy="395245"/>
          </a:xfrm>
          <a:prstGeom prst="roundRect">
            <a:avLst>
              <a:gd name="adj" fmla="val 10604"/>
            </a:avLst>
          </a:prstGeom>
          <a:noFill/>
          <a:ln>
            <a:noFill/>
          </a:ln>
        </p:spPr>
        <p:txBody>
          <a:bodyPr wrap="square" rtlCol="0" anchor="ctr" anchorCtr="0">
            <a:noAutofit/>
          </a:bodyPr>
          <a:lstStyle/>
          <a:p>
            <a:pPr algn="ctr" fontAlgn="ctr"/>
            <a:r>
              <a:rPr lang="en-US" sz="1600" dirty="0" smtClean="0">
                <a:latin typeface="Huawei Sans" panose="020C0503030203020204" pitchFamily="34" charset="0"/>
              </a:rPr>
              <a:t>Recommended </a:t>
            </a:r>
            <a:r>
              <a:rPr lang="en-US" altLang="zh-CN" sz="1600" dirty="0">
                <a:latin typeface="Huawei Sans" panose="020C0503030203020204" pitchFamily="34" charset="0"/>
              </a:rPr>
              <a:t>locations </a:t>
            </a:r>
            <a:r>
              <a:rPr lang="en-US" altLang="zh-CN" sz="1600" dirty="0" smtClean="0">
                <a:latin typeface="Huawei Sans" panose="020C0503030203020204" pitchFamily="34" charset="0"/>
              </a:rPr>
              <a:t>of </a:t>
            </a:r>
            <a:r>
              <a:rPr lang="en-US" sz="1600" dirty="0" smtClean="0">
                <a:latin typeface="Huawei Sans" panose="020C0503030203020204" pitchFamily="34" charset="0"/>
              </a:rPr>
              <a:t>authentication points</a:t>
            </a:r>
            <a:endParaRPr lang="en-US" sz="1600" dirty="0">
              <a:latin typeface="Huawei Sans" panose="020C0503030203020204" pitchFamily="34" charset="0"/>
            </a:endParaRPr>
          </a:p>
        </p:txBody>
      </p:sp>
      <p:graphicFrame>
        <p:nvGraphicFramePr>
          <p:cNvPr id="6" name="表格 5"/>
          <p:cNvGraphicFramePr>
            <a:graphicFrameLocks noGrp="1"/>
          </p:cNvGraphicFramePr>
          <p:nvPr>
            <p:extLst/>
          </p:nvPr>
        </p:nvGraphicFramePr>
        <p:xfrm>
          <a:off x="760415" y="3162839"/>
          <a:ext cx="5782733" cy="2634852"/>
        </p:xfrm>
        <a:graphic>
          <a:graphicData uri="http://schemas.openxmlformats.org/drawingml/2006/table">
            <a:tbl>
              <a:tblPr/>
              <a:tblGrid>
                <a:gridCol w="1345788"/>
                <a:gridCol w="1890445"/>
                <a:gridCol w="2546500"/>
              </a:tblGrid>
              <a:tr h="311586">
                <a:tc gridSpan="2">
                  <a:txBody>
                    <a:bodyPr/>
                    <a:lstStyle/>
                    <a:p>
                      <a:pPr indent="72000" algn="ctr" fontAlgn="ctr"/>
                      <a:r>
                        <a:rPr lang="en-US" sz="1200" b="1" dirty="0" smtClean="0">
                          <a:solidFill>
                            <a:schemeClr val="tx1"/>
                          </a:solidFill>
                          <a:latin typeface="Huawei Sans" panose="020C0503030203020204" pitchFamily="34" charset="0"/>
                        </a:rPr>
                        <a:t>Authentication Mode</a:t>
                      </a:r>
                      <a:endParaRPr lang="en-US" altLang="zh-CN" sz="1200" b="1"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zh-CN" altLang="en-US"/>
                    </a:p>
                  </a:txBody>
                  <a:tcPr/>
                </a:tc>
                <a:tc>
                  <a:txBody>
                    <a:bodyPr/>
                    <a:lstStyle/>
                    <a:p>
                      <a:pPr indent="72000" algn="ctr" fontAlgn="ctr"/>
                      <a:r>
                        <a:rPr lang="en-US" sz="1200" b="1" dirty="0" smtClean="0">
                          <a:solidFill>
                            <a:schemeClr val="tx1"/>
                          </a:solidFill>
                          <a:latin typeface="Huawei Sans" panose="020C0503030203020204" pitchFamily="34" charset="0"/>
                        </a:rPr>
                        <a:t>Recommended Authentication Scenario</a:t>
                      </a:r>
                      <a:endParaRPr lang="en-US" altLang="zh-CN" sz="1200" b="1"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11586">
                <a:tc gridSpan="2">
                  <a:txBody>
                    <a:bodyPr/>
                    <a:lstStyle/>
                    <a:p>
                      <a:pPr indent="72000" algn="ctr" fontAlgn="ctr"/>
                      <a:r>
                        <a:rPr lang="en-US" sz="1200" b="0" dirty="0" smtClean="0">
                          <a:solidFill>
                            <a:schemeClr val="tx1"/>
                          </a:solidFill>
                          <a:latin typeface="Huawei Sans" panose="020C0503030203020204" pitchFamily="34" charset="0"/>
                        </a:rPr>
                        <a:t>802.1X authentication</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indent="72000" algn="ctr" fontAlgn="ctr"/>
                      <a:r>
                        <a:rPr lang="en-US" sz="1200" b="0" dirty="0" smtClean="0">
                          <a:solidFill>
                            <a:schemeClr val="tx1"/>
                          </a:solidFill>
                          <a:latin typeface="Huawei Sans" panose="020C0503030203020204" pitchFamily="34" charset="0"/>
                        </a:rPr>
                        <a:t>Wired user authentication</a:t>
                      </a:r>
                      <a:endParaRPr lang="en-US" altLang="zh-CN"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11586">
                <a:tc rowSpan="2">
                  <a:txBody>
                    <a:bodyPr/>
                    <a:lstStyle/>
                    <a:p>
                      <a:pPr indent="72000" algn="ctr" fontAlgn="ctr"/>
                      <a:r>
                        <a:rPr lang="en-US" sz="1200" b="0" dirty="0" smtClean="0">
                          <a:solidFill>
                            <a:schemeClr val="tx1"/>
                          </a:solidFill>
                          <a:latin typeface="Huawei Sans" panose="020C0503030203020204" pitchFamily="34" charset="0"/>
                        </a:rPr>
                        <a:t>Portal authentication</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72000" algn="ctr" defTabSz="913706"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Portal authentication</a:t>
                      </a:r>
                      <a:endParaRPr lang="en-US" altLang="zh-CN"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2">
                  <a:txBody>
                    <a:bodyPr/>
                    <a:lstStyle/>
                    <a:p>
                      <a:pPr indent="72000" algn="ctr" fontAlgn="ctr"/>
                      <a:r>
                        <a:rPr lang="en-US" sz="1200" b="0" dirty="0" smtClean="0">
                          <a:solidFill>
                            <a:schemeClr val="tx1"/>
                          </a:solidFill>
                          <a:latin typeface="Huawei Sans" panose="020C0503030203020204" pitchFamily="34" charset="0"/>
                        </a:rPr>
                        <a:t>Wireless user authentication</a:t>
                      </a:r>
                      <a:endParaRPr lang="en-US" altLang="zh-CN"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11586">
                <a:tc vMerge="1">
                  <a:txBody>
                    <a:bodyPr/>
                    <a:lstStyle/>
                    <a:p>
                      <a:pPr algn="l" fontAlgn="ctr"/>
                      <a:endParaRPr lang="zh-CN" altLang="en-US" sz="1200" b="0" i="0" u="none" strike="noStrike" dirty="0">
                        <a:latin typeface="Arial" pitchFamily="34" charset="-122"/>
                        <a:ea typeface="微软雅黑" pitchFamily="34" charset="-122"/>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72000" algn="ctr" defTabSz="913706"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MAC address-prioritized Portal authentication</a:t>
                      </a:r>
                      <a:endParaRPr lang="en-US" sz="1200" b="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pPr algn="l" fontAlgn="ctr"/>
                      <a:endParaRPr lang="zh-CN" altLang="en-US" sz="1200" b="0" i="0" u="none" strike="noStrike" dirty="0">
                        <a:latin typeface="Arial" pitchFamily="34" charset="-122"/>
                        <a:ea typeface="微软雅黑" pitchFamily="34" charset="-122"/>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586">
                <a:tc gridSpan="2">
                  <a:txBody>
                    <a:bodyPr/>
                    <a:lstStyle/>
                    <a:p>
                      <a:pPr indent="72000" algn="ctr" fontAlgn="ctr"/>
                      <a:r>
                        <a:rPr lang="en-US" sz="1200" b="0" dirty="0" smtClean="0">
                          <a:solidFill>
                            <a:schemeClr val="tx1"/>
                          </a:solidFill>
                          <a:latin typeface="Huawei Sans" panose="020C0503030203020204" pitchFamily="34" charset="0"/>
                        </a:rPr>
                        <a:t>MAC address authentication</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indent="72000" algn="ctr" fontAlgn="ctr"/>
                      <a:r>
                        <a:rPr lang="en-US" sz="1200" b="0" dirty="0" smtClean="0">
                          <a:solidFill>
                            <a:schemeClr val="tx1"/>
                          </a:solidFill>
                          <a:latin typeface="Huawei Sans" panose="020C0503030203020204" pitchFamily="34" charset="0"/>
                        </a:rPr>
                        <a:t>Authentication for</a:t>
                      </a:r>
                      <a:r>
                        <a:rPr lang="en-US" sz="1200" b="0" baseline="0" dirty="0" smtClean="0">
                          <a:solidFill>
                            <a:schemeClr val="tx1"/>
                          </a:solidFill>
                          <a:latin typeface="Huawei Sans" panose="020C0503030203020204" pitchFamily="34" charset="0"/>
                        </a:rPr>
                        <a:t> </a:t>
                      </a:r>
                      <a:r>
                        <a:rPr lang="en-US" sz="1200" b="0" dirty="0" smtClean="0">
                          <a:solidFill>
                            <a:schemeClr val="tx1"/>
                          </a:solidFill>
                          <a:latin typeface="Huawei Sans" panose="020C0503030203020204" pitchFamily="34" charset="0"/>
                        </a:rPr>
                        <a:t>dumb terminals (such as printers)</a:t>
                      </a:r>
                      <a:endParaRPr lang="en-US" altLang="zh-CN"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11586">
                <a:tc gridSpan="2">
                  <a:txBody>
                    <a:bodyPr/>
                    <a:lstStyle/>
                    <a:p>
                      <a:pPr indent="72000" algn="ctr" fontAlgn="ctr"/>
                      <a:r>
                        <a:rPr lang="en-US" sz="1200" b="0" dirty="0" err="1" smtClean="0">
                          <a:solidFill>
                            <a:schemeClr val="tx1"/>
                          </a:solidFill>
                          <a:latin typeface="Huawei Sans" panose="020C0503030203020204" pitchFamily="34" charset="0"/>
                        </a:rPr>
                        <a:t>PPPoE</a:t>
                      </a:r>
                      <a:r>
                        <a:rPr lang="en-US" sz="1200" b="0" dirty="0" smtClean="0">
                          <a:solidFill>
                            <a:schemeClr val="tx1"/>
                          </a:solidFill>
                          <a:latin typeface="Huawei Sans" panose="020C0503030203020204" pitchFamily="34" charset="0"/>
                        </a:rPr>
                        <a:t> authentication</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indent="72000" algn="ctr" fontAlgn="ctr"/>
                      <a:r>
                        <a:rPr lang="en-US" altLang="zh-CN" sz="1200" b="0" dirty="0" smtClean="0">
                          <a:solidFill>
                            <a:schemeClr val="tx1"/>
                          </a:solidFill>
                          <a:latin typeface="Huawei Sans" panose="020C0503030203020204" pitchFamily="34" charset="0"/>
                        </a:rPr>
                        <a:t>Authentication for e</a:t>
                      </a:r>
                      <a:r>
                        <a:rPr lang="en-US" sz="1200" b="0" dirty="0" smtClean="0">
                          <a:solidFill>
                            <a:schemeClr val="tx1"/>
                          </a:solidFill>
                          <a:latin typeface="Huawei Sans" panose="020C0503030203020204" pitchFamily="34" charset="0"/>
                        </a:rPr>
                        <a:t>ducation campus users</a:t>
                      </a:r>
                      <a:endParaRPr lang="en-US" altLang="zh-CN"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7" name="表格 6"/>
          <p:cNvGraphicFramePr>
            <a:graphicFrameLocks noGrp="1"/>
          </p:cNvGraphicFramePr>
          <p:nvPr>
            <p:extLst/>
          </p:nvPr>
        </p:nvGraphicFramePr>
        <p:xfrm>
          <a:off x="6783271" y="3162839"/>
          <a:ext cx="4725694" cy="1104453"/>
        </p:xfrm>
        <a:graphic>
          <a:graphicData uri="http://schemas.openxmlformats.org/drawingml/2006/table">
            <a:tbl>
              <a:tblPr/>
              <a:tblGrid>
                <a:gridCol w="2362847"/>
                <a:gridCol w="2362847"/>
              </a:tblGrid>
              <a:tr h="368151">
                <a:tc>
                  <a:txBody>
                    <a:bodyPr/>
                    <a:lstStyle/>
                    <a:p>
                      <a:pPr indent="72000" algn="ctr" fontAlgn="ctr"/>
                      <a:r>
                        <a:rPr lang="en-US" sz="1200" b="1" dirty="0" smtClean="0">
                          <a:solidFill>
                            <a:schemeClr val="tx1"/>
                          </a:solidFill>
                          <a:latin typeface="Huawei Sans" panose="020C0503030203020204" pitchFamily="34" charset="0"/>
                        </a:rPr>
                        <a:t>Device Role</a:t>
                      </a:r>
                      <a:endParaRPr lang="en-US" altLang="zh-CN" sz="1200" b="1"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indent="72000" algn="ctr" fontAlgn="ctr"/>
                      <a:r>
                        <a:rPr lang="en-US" sz="1200" b="1" dirty="0" smtClean="0">
                          <a:solidFill>
                            <a:schemeClr val="tx1"/>
                          </a:solidFill>
                          <a:latin typeface="Huawei Sans" panose="020C0503030203020204" pitchFamily="34" charset="0"/>
                        </a:rPr>
                        <a:t>Location</a:t>
                      </a:r>
                      <a:endParaRPr lang="en-US" altLang="zh-CN" sz="1200" b="1"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68151">
                <a:tc rowSpan="2">
                  <a:txBody>
                    <a:bodyPr/>
                    <a:lstStyle/>
                    <a:p>
                      <a:pPr indent="72000" algn="ctr" fontAlgn="ctr"/>
                      <a:r>
                        <a:rPr lang="en-US" sz="1200" b="0" dirty="0" smtClean="0">
                          <a:solidFill>
                            <a:schemeClr val="tx1"/>
                          </a:solidFill>
                          <a:latin typeface="Huawei Sans" panose="020C0503030203020204" pitchFamily="34" charset="0"/>
                        </a:rPr>
                        <a:t>User authentication point</a:t>
                      </a:r>
                      <a:endParaRPr lang="en-US" altLang="zh-CN"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indent="72000" algn="ctr" fontAlgn="ctr"/>
                      <a:r>
                        <a:rPr lang="en-US" sz="1200" b="0" dirty="0" smtClean="0">
                          <a:solidFill>
                            <a:schemeClr val="tx1"/>
                          </a:solidFill>
                          <a:latin typeface="Huawei Sans" panose="020C0503030203020204" pitchFamily="34" charset="0"/>
                        </a:rPr>
                        <a:t>Core switch</a:t>
                      </a:r>
                      <a:endParaRPr lang="en-US" sz="1200" b="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8151">
                <a:tc vMerge="1">
                  <a:txBody>
                    <a:bodyPr/>
                    <a:lstStyle/>
                    <a:p>
                      <a:pPr algn="l" fontAlgn="ctr"/>
                      <a:endParaRPr lang="zh-CN" altLang="en-US" sz="1200" b="0" i="0" u="none" strike="noStrike" dirty="0">
                        <a:latin typeface="Arial" pitchFamily="34" charset="-122"/>
                        <a:ea typeface="微软雅黑" pitchFamily="34" charset="-122"/>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indent="72000" algn="ctr" fontAlgn="ctr"/>
                      <a:r>
                        <a:rPr lang="en-US" sz="1200" b="0" dirty="0" smtClean="0">
                          <a:solidFill>
                            <a:schemeClr val="tx1"/>
                          </a:solidFill>
                          <a:latin typeface="Huawei Sans" panose="020C0503030203020204" pitchFamily="34" charset="0"/>
                        </a:rPr>
                        <a:t>Aggregation switch</a:t>
                      </a:r>
                      <a:endParaRPr lang="en-US" sz="1200" b="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661966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fontAlgn="ctr"/>
            <a:r>
              <a:rPr lang="en-US" dirty="0" smtClean="0">
                <a:latin typeface="Huawei Sans" panose="020C0503030203020204" pitchFamily="34" charset="0"/>
              </a:rPr>
              <a:t>Locations of Authentication Points and Policy Enforcement Points</a:t>
            </a:r>
            <a:endParaRPr lang="en-US" dirty="0">
              <a:latin typeface="Huawei Sans" panose="020C0503030203020204" pitchFamily="34" charset="0"/>
            </a:endParaRPr>
          </a:p>
        </p:txBody>
      </p:sp>
      <p:sp>
        <p:nvSpPr>
          <p:cNvPr id="3" name="文本占位符 2"/>
          <p:cNvSpPr>
            <a:spLocks noGrp="1"/>
          </p:cNvSpPr>
          <p:nvPr>
            <p:ph type="body" sz="quarter" idx="10"/>
          </p:nvPr>
        </p:nvSpPr>
        <p:spPr/>
        <p:txBody>
          <a:bodyPr/>
          <a:lstStyle/>
          <a:p>
            <a:pPr algn="l"/>
            <a:r>
              <a:rPr lang="en-US" altLang="zh-CN" sz="1800" dirty="0">
                <a:latin typeface="Huawei Sans" panose="020C0503030203020204" pitchFamily="34" charset="0"/>
              </a:rPr>
              <a:t>Typically, </a:t>
            </a:r>
            <a:r>
              <a:rPr lang="en-US" altLang="zh-CN" sz="1800" dirty="0" smtClean="0">
                <a:latin typeface="Huawei Sans" panose="020C0503030203020204" pitchFamily="34" charset="0"/>
              </a:rPr>
              <a:t>a user gateway functions </a:t>
            </a:r>
            <a:r>
              <a:rPr lang="en-US" altLang="zh-CN" sz="1800" dirty="0">
                <a:latin typeface="Huawei Sans" panose="020C0503030203020204" pitchFamily="34" charset="0"/>
              </a:rPr>
              <a:t>as </a:t>
            </a:r>
            <a:r>
              <a:rPr lang="en-US" altLang="zh-CN" sz="1800" dirty="0" smtClean="0">
                <a:latin typeface="Huawei Sans" panose="020C0503030203020204" pitchFamily="34" charset="0"/>
              </a:rPr>
              <a:t>both the </a:t>
            </a:r>
            <a:r>
              <a:rPr lang="en-US" altLang="zh-CN" sz="1800" dirty="0">
                <a:latin typeface="Huawei Sans" panose="020C0503030203020204" pitchFamily="34" charset="0"/>
              </a:rPr>
              <a:t>authentication point and policy enforcement </a:t>
            </a:r>
            <a:r>
              <a:rPr lang="en-US" altLang="zh-CN" sz="1800" dirty="0" smtClean="0">
                <a:latin typeface="Huawei Sans" panose="020C0503030203020204" pitchFamily="34" charset="0"/>
              </a:rPr>
              <a:t>point for the following major reasons:</a:t>
            </a:r>
            <a:endParaRPr lang="en-US" altLang="zh-CN" sz="1800" dirty="0">
              <a:latin typeface="Huawei Sans" panose="020C0503030203020204" pitchFamily="34" charset="0"/>
            </a:endParaRPr>
          </a:p>
          <a:p>
            <a:pPr marL="628650" lvl="1" indent="-323850" fontAlgn="ctr"/>
            <a:r>
              <a:rPr lang="en-US" altLang="zh-CN" sz="1600" dirty="0">
                <a:latin typeface="Huawei Sans" panose="020C0503030203020204" pitchFamily="34" charset="0"/>
              </a:rPr>
              <a:t>There are a large number of access </a:t>
            </a:r>
            <a:r>
              <a:rPr lang="en-US" altLang="zh-CN" sz="1600" dirty="0" smtClean="0">
                <a:latin typeface="Huawei Sans" panose="020C0503030203020204" pitchFamily="34" charset="0"/>
              </a:rPr>
              <a:t>switches on a network. </a:t>
            </a:r>
            <a:r>
              <a:rPr lang="en-US" altLang="zh-CN" sz="1600" dirty="0">
                <a:latin typeface="Huawei Sans" panose="020C0503030203020204" pitchFamily="34" charset="0"/>
              </a:rPr>
              <a:t>Configuring the authentication function on each access switch requires a heavy workload and leads to difficulties in management.</a:t>
            </a:r>
          </a:p>
          <a:p>
            <a:pPr marL="628650" lvl="1" indent="-323850" fontAlgn="ctr"/>
            <a:r>
              <a:rPr lang="en-US" altLang="zh-CN" sz="1600" dirty="0" err="1">
                <a:latin typeface="Huawei Sans" panose="020C0503030203020204" pitchFamily="34" charset="0"/>
              </a:rPr>
              <a:t>iMaster</a:t>
            </a:r>
            <a:r>
              <a:rPr lang="en-US" altLang="zh-CN" sz="1600" dirty="0">
                <a:latin typeface="Huawei Sans" panose="020C0503030203020204" pitchFamily="34" charset="0"/>
              </a:rPr>
              <a:t> </a:t>
            </a:r>
            <a:r>
              <a:rPr lang="en-US" altLang="zh-CN" sz="1600" dirty="0" smtClean="0">
                <a:latin typeface="Huawei Sans" panose="020C0503030203020204" pitchFamily="34" charset="0"/>
              </a:rPr>
              <a:t>NCE-Campus </a:t>
            </a:r>
            <a:r>
              <a:rPr lang="en-US" altLang="zh-CN" sz="1600" dirty="0">
                <a:latin typeface="Huawei Sans" panose="020C0503030203020204" pitchFamily="34" charset="0"/>
              </a:rPr>
              <a:t>needs to synchronize permission </a:t>
            </a:r>
            <a:r>
              <a:rPr lang="en-US" altLang="zh-CN" sz="1600" dirty="0" smtClean="0">
                <a:latin typeface="Huawei Sans" panose="020C0503030203020204" pitchFamily="34" charset="0"/>
              </a:rPr>
              <a:t>control policies </a:t>
            </a:r>
            <a:r>
              <a:rPr lang="en-US" altLang="zh-CN" sz="1600" dirty="0">
                <a:latin typeface="Huawei Sans" panose="020C0503030203020204" pitchFamily="34" charset="0"/>
              </a:rPr>
              <a:t>to policy enforcement points. If access switches </a:t>
            </a:r>
            <a:r>
              <a:rPr lang="en-US" altLang="zh-CN" sz="1600" dirty="0" smtClean="0">
                <a:latin typeface="Huawei Sans" panose="020C0503030203020204" pitchFamily="34" charset="0"/>
              </a:rPr>
              <a:t>act as both authentication points and policy </a:t>
            </a:r>
            <a:r>
              <a:rPr lang="en-US" altLang="zh-CN" sz="1600" dirty="0">
                <a:latin typeface="Huawei Sans" panose="020C0503030203020204" pitchFamily="34" charset="0"/>
              </a:rPr>
              <a:t>enforcement </a:t>
            </a:r>
            <a:r>
              <a:rPr lang="en-US" altLang="zh-CN" sz="1600" dirty="0" smtClean="0">
                <a:latin typeface="Huawei Sans" panose="020C0503030203020204" pitchFamily="34" charset="0"/>
              </a:rPr>
              <a:t>points, there will be a great number of policy enforcement points. </a:t>
            </a:r>
            <a:r>
              <a:rPr lang="en-US" altLang="zh-CN" sz="1600" dirty="0">
                <a:latin typeface="Huawei Sans" panose="020C0503030203020204" pitchFamily="34" charset="0"/>
              </a:rPr>
              <a:t>This increases the workload and difficulties of device management on </a:t>
            </a:r>
            <a:r>
              <a:rPr lang="en-US" altLang="zh-CN" sz="1600" dirty="0" err="1">
                <a:latin typeface="Huawei Sans" panose="020C0503030203020204" pitchFamily="34" charset="0"/>
              </a:rPr>
              <a:t>iMaster</a:t>
            </a:r>
            <a:r>
              <a:rPr lang="en-US" altLang="zh-CN" sz="1600" dirty="0">
                <a:latin typeface="Huawei Sans" panose="020C0503030203020204" pitchFamily="34" charset="0"/>
              </a:rPr>
              <a:t> </a:t>
            </a:r>
            <a:r>
              <a:rPr lang="en-US" altLang="zh-CN" sz="1600" dirty="0" smtClean="0">
                <a:latin typeface="Huawei Sans" panose="020C0503030203020204" pitchFamily="34" charset="0"/>
              </a:rPr>
              <a:t>NCE-Campus </a:t>
            </a:r>
            <a:r>
              <a:rPr lang="en-US" altLang="zh-CN" sz="1600" dirty="0">
                <a:latin typeface="Huawei Sans" panose="020C0503030203020204" pitchFamily="34" charset="0"/>
              </a:rPr>
              <a:t>and prolongs the policy synchronization time.</a:t>
            </a:r>
          </a:p>
          <a:p>
            <a:pPr algn="l"/>
            <a:r>
              <a:rPr lang="en-US" altLang="zh-CN" sz="1800" dirty="0">
                <a:latin typeface="Huawei Sans" panose="020C0503030203020204" pitchFamily="34" charset="0"/>
              </a:rPr>
              <a:t>To prevent users on a Layer 2 network connected to an upstream user gateway from communicating with each other, </a:t>
            </a:r>
            <a:r>
              <a:rPr lang="en-US" altLang="zh-CN" sz="1800" dirty="0" smtClean="0">
                <a:latin typeface="Huawei Sans" panose="020C0503030203020204" pitchFamily="34" charset="0"/>
              </a:rPr>
              <a:t>configure </a:t>
            </a:r>
            <a:r>
              <a:rPr lang="en-US" altLang="zh-CN" sz="1800" dirty="0">
                <a:latin typeface="Huawei Sans" panose="020C0503030203020204" pitchFamily="34" charset="0"/>
              </a:rPr>
              <a:t>Layer 2 isolation. In this way, communication traffic of the users must pass through the user </a:t>
            </a:r>
            <a:r>
              <a:rPr lang="en-US" altLang="zh-CN" sz="1800" dirty="0" smtClean="0">
                <a:latin typeface="Huawei Sans" panose="020C0503030203020204" pitchFamily="34" charset="0"/>
              </a:rPr>
              <a:t>gateway.</a:t>
            </a:r>
          </a:p>
        </p:txBody>
      </p:sp>
    </p:spTree>
    <p:extLst>
      <p:ext uri="{BB962C8B-B14F-4D97-AF65-F5344CB8AC3E}">
        <p14:creationId xmlns:p14="http://schemas.microsoft.com/office/powerpoint/2010/main" val="6587962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smtClean="0">
                <a:latin typeface="Huawei Sans" panose="020C0503030203020204" pitchFamily="34" charset="0"/>
              </a:rPr>
              <a:t>Typical Free Mobility Solution</a:t>
            </a:r>
            <a:endParaRPr lang="en-US" altLang="zh-CN" dirty="0">
              <a:latin typeface="Huawei Sans" panose="020C0503030203020204" pitchFamily="34" charset="0"/>
            </a:endParaRPr>
          </a:p>
        </p:txBody>
      </p:sp>
      <p:cxnSp>
        <p:nvCxnSpPr>
          <p:cNvPr id="6" name="Straight Connector 166"/>
          <p:cNvCxnSpPr>
            <a:endCxn id="37" idx="0"/>
          </p:cNvCxnSpPr>
          <p:nvPr/>
        </p:nvCxnSpPr>
        <p:spPr bwMode="gray">
          <a:xfrm>
            <a:off x="1792289" y="4841327"/>
            <a:ext cx="575857" cy="5975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167"/>
          <p:cNvCxnSpPr>
            <a:endCxn id="18" idx="0"/>
          </p:cNvCxnSpPr>
          <p:nvPr/>
        </p:nvCxnSpPr>
        <p:spPr bwMode="gray">
          <a:xfrm flipH="1">
            <a:off x="1249791" y="4841327"/>
            <a:ext cx="542498" cy="59752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166"/>
          <p:cNvCxnSpPr>
            <a:endCxn id="17" idx="0"/>
          </p:cNvCxnSpPr>
          <p:nvPr/>
        </p:nvCxnSpPr>
        <p:spPr bwMode="gray">
          <a:xfrm>
            <a:off x="2428905" y="4135356"/>
            <a:ext cx="625772" cy="5803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167"/>
          <p:cNvCxnSpPr>
            <a:endCxn id="16" idx="0"/>
          </p:cNvCxnSpPr>
          <p:nvPr/>
        </p:nvCxnSpPr>
        <p:spPr bwMode="gray">
          <a:xfrm flipH="1">
            <a:off x="1775802" y="4135356"/>
            <a:ext cx="653103" cy="58035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1" name="Straight Connector 240"/>
          <p:cNvCxnSpPr>
            <a:endCxn id="15" idx="0"/>
          </p:cNvCxnSpPr>
          <p:nvPr/>
        </p:nvCxnSpPr>
        <p:spPr bwMode="gray">
          <a:xfrm>
            <a:off x="2428903" y="1876673"/>
            <a:ext cx="5" cy="3090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56"/>
          <p:cNvCxnSpPr>
            <a:stCxn id="29" idx="1"/>
            <a:endCxn id="13" idx="3"/>
          </p:cNvCxnSpPr>
          <p:nvPr/>
        </p:nvCxnSpPr>
        <p:spPr bwMode="gray">
          <a:xfrm flipH="1">
            <a:off x="2634060" y="3270517"/>
            <a:ext cx="4963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86" descr="核心交换机.png"/>
          <p:cNvPicPr>
            <a:picLocks noChangeAspect="1"/>
          </p:cNvPicPr>
          <p:nvPr/>
        </p:nvPicPr>
        <p:blipFill>
          <a:blip r:embed="rId3" cstate="print"/>
          <a:stretch>
            <a:fillRect/>
          </a:stretch>
        </p:blipFill>
        <p:spPr bwMode="gray">
          <a:xfrm>
            <a:off x="2223754" y="3102664"/>
            <a:ext cx="410306" cy="335706"/>
          </a:xfrm>
          <a:prstGeom prst="rect">
            <a:avLst/>
          </a:prstGeom>
        </p:spPr>
      </p:pic>
      <p:pic>
        <p:nvPicPr>
          <p:cNvPr id="14" name="图片 87" descr="汇聚交换机.png"/>
          <p:cNvPicPr>
            <a:picLocks noChangeAspect="1"/>
          </p:cNvPicPr>
          <p:nvPr/>
        </p:nvPicPr>
        <p:blipFill>
          <a:blip r:embed="rId4" cstate="print"/>
          <a:stretch>
            <a:fillRect/>
          </a:stretch>
        </p:blipFill>
        <p:spPr bwMode="gray">
          <a:xfrm>
            <a:off x="2223754" y="4019619"/>
            <a:ext cx="410306" cy="335706"/>
          </a:xfrm>
          <a:prstGeom prst="rect">
            <a:avLst/>
          </a:prstGeom>
        </p:spPr>
      </p:pic>
      <p:pic>
        <p:nvPicPr>
          <p:cNvPr id="15"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222657" y="2185709"/>
            <a:ext cx="412501" cy="337500"/>
          </a:xfrm>
          <a:prstGeom prst="rect">
            <a:avLst/>
          </a:prstGeom>
        </p:spPr>
      </p:pic>
      <p:pic>
        <p:nvPicPr>
          <p:cNvPr id="16" name="图片 76" descr="接入交换机.png"/>
          <p:cNvPicPr>
            <a:picLocks noChangeAspect="1"/>
          </p:cNvPicPr>
          <p:nvPr/>
        </p:nvPicPr>
        <p:blipFill>
          <a:blip r:embed="rId6" cstate="print"/>
          <a:stretch>
            <a:fillRect/>
          </a:stretch>
        </p:blipFill>
        <p:spPr bwMode="gray">
          <a:xfrm>
            <a:off x="1572947" y="4715709"/>
            <a:ext cx="405710" cy="331945"/>
          </a:xfrm>
          <a:prstGeom prst="rect">
            <a:avLst/>
          </a:prstGeom>
        </p:spPr>
      </p:pic>
      <p:pic>
        <p:nvPicPr>
          <p:cNvPr id="17" name="图片 105" descr="AP.png"/>
          <p:cNvPicPr>
            <a:picLocks noChangeAspect="1"/>
          </p:cNvPicPr>
          <p:nvPr/>
        </p:nvPicPr>
        <p:blipFill>
          <a:blip r:embed="rId7" cstate="print"/>
          <a:stretch>
            <a:fillRect/>
          </a:stretch>
        </p:blipFill>
        <p:spPr bwMode="gray">
          <a:xfrm>
            <a:off x="2849524" y="4715709"/>
            <a:ext cx="410306" cy="335706"/>
          </a:xfrm>
          <a:prstGeom prst="rect">
            <a:avLst/>
          </a:prstGeom>
        </p:spPr>
      </p:pic>
      <p:pic>
        <p:nvPicPr>
          <p:cNvPr id="18" name="图片 11" descr="开放网络-蓝.png"/>
          <p:cNvPicPr>
            <a:picLocks noChangeAspect="1"/>
          </p:cNvPicPr>
          <p:nvPr/>
        </p:nvPicPr>
        <p:blipFill>
          <a:blip r:embed="rId8" cstate="print"/>
          <a:stretch>
            <a:fillRect/>
          </a:stretch>
        </p:blipFill>
        <p:spPr bwMode="gray">
          <a:xfrm>
            <a:off x="1063423" y="5438853"/>
            <a:ext cx="372735" cy="286925"/>
          </a:xfrm>
          <a:prstGeom prst="rect">
            <a:avLst/>
          </a:prstGeom>
        </p:spPr>
      </p:pic>
      <p:pic>
        <p:nvPicPr>
          <p:cNvPr id="19" name="图片 157" descr="故障链路.png"/>
          <p:cNvPicPr>
            <a:picLocks noChangeAspect="1"/>
          </p:cNvPicPr>
          <p:nvPr/>
        </p:nvPicPr>
        <p:blipFill>
          <a:blip r:embed="rId9" cstate="print"/>
          <a:stretch>
            <a:fillRect/>
          </a:stretch>
        </p:blipFill>
        <p:spPr bwMode="gray">
          <a:xfrm>
            <a:off x="2849524" y="5419820"/>
            <a:ext cx="410306" cy="305958"/>
          </a:xfrm>
          <a:prstGeom prst="rect">
            <a:avLst/>
          </a:prstGeom>
        </p:spPr>
      </p:pic>
      <p:pic>
        <p:nvPicPr>
          <p:cNvPr id="29"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130378" y="3101767"/>
            <a:ext cx="412501" cy="337500"/>
          </a:xfrm>
          <a:prstGeom prst="rect">
            <a:avLst/>
          </a:prstGeom>
        </p:spPr>
      </p:pic>
      <p:cxnSp>
        <p:nvCxnSpPr>
          <p:cNvPr id="30" name="Straight Connector 240"/>
          <p:cNvCxnSpPr/>
          <p:nvPr/>
        </p:nvCxnSpPr>
        <p:spPr bwMode="gray">
          <a:xfrm>
            <a:off x="3825012" y="2870694"/>
            <a:ext cx="0" cy="8290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156"/>
          <p:cNvCxnSpPr/>
          <p:nvPr/>
        </p:nvCxnSpPr>
        <p:spPr bwMode="gray">
          <a:xfrm flipH="1">
            <a:off x="3825012" y="2870694"/>
            <a:ext cx="7117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156"/>
          <p:cNvCxnSpPr/>
          <p:nvPr/>
        </p:nvCxnSpPr>
        <p:spPr bwMode="gray">
          <a:xfrm flipH="1">
            <a:off x="3825013" y="3699789"/>
            <a:ext cx="6063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3" name="图片 72" descr="交换机.png"/>
          <p:cNvPicPr>
            <a:picLocks noChangeAspect="1"/>
          </p:cNvPicPr>
          <p:nvPr/>
        </p:nvPicPr>
        <p:blipFill>
          <a:blip r:embed="rId10" cstate="print"/>
          <a:stretch>
            <a:fillRect/>
          </a:stretch>
        </p:blipFill>
        <p:spPr bwMode="gray">
          <a:xfrm>
            <a:off x="4368679" y="2731696"/>
            <a:ext cx="404368" cy="331943"/>
          </a:xfrm>
          <a:prstGeom prst="rect">
            <a:avLst/>
          </a:prstGeom>
        </p:spPr>
      </p:pic>
      <p:sp>
        <p:nvSpPr>
          <p:cNvPr id="34" name="文本框 33"/>
          <p:cNvSpPr txBox="1"/>
          <p:nvPr/>
        </p:nvSpPr>
        <p:spPr bwMode="gray">
          <a:xfrm>
            <a:off x="1031474" y="3042761"/>
            <a:ext cx="1247457"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Core switch</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a:t>
            </a:r>
            <a:r>
              <a:rPr lang="en-US" sz="1200" dirty="0" smtClean="0">
                <a:solidFill>
                  <a:srgbClr val="C00000"/>
                </a:solidFill>
                <a:latin typeface="Huawei Sans" panose="020C0503030203020204" pitchFamily="34" charset="0"/>
              </a:rPr>
              <a:t>user gateway</a:t>
            </a: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456144" y="4743181"/>
            <a:ext cx="1149675"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Access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11" descr="开放网络-蓝.png"/>
          <p:cNvPicPr>
            <a:picLocks noChangeAspect="1"/>
          </p:cNvPicPr>
          <p:nvPr/>
        </p:nvPicPr>
        <p:blipFill>
          <a:blip r:embed="rId8" cstate="print"/>
          <a:stretch>
            <a:fillRect/>
          </a:stretch>
        </p:blipFill>
        <p:spPr bwMode="gray">
          <a:xfrm>
            <a:off x="2181778" y="5438853"/>
            <a:ext cx="372735" cy="286925"/>
          </a:xfrm>
          <a:prstGeom prst="rect">
            <a:avLst/>
          </a:prstGeom>
        </p:spPr>
      </p:pic>
      <p:sp>
        <p:nvSpPr>
          <p:cNvPr id="38" name="Oval 41"/>
          <p:cNvSpPr>
            <a:spLocks noChangeAspect="1"/>
          </p:cNvSpPr>
          <p:nvPr/>
        </p:nvSpPr>
        <p:spPr bwMode="gray">
          <a:xfrm>
            <a:off x="3581947" y="5420568"/>
            <a:ext cx="159261" cy="159261"/>
          </a:xfrm>
          <a:prstGeom prst="ellipse">
            <a:avLst/>
          </a:prstGeom>
          <a:solidFill>
            <a:srgbClr val="FCC8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55"/>
          <p:cNvSpPr txBox="1"/>
          <p:nvPr/>
        </p:nvSpPr>
        <p:spPr bwMode="gray">
          <a:xfrm>
            <a:off x="3741208" y="5361267"/>
            <a:ext cx="1624163" cy="276999"/>
          </a:xfrm>
          <a:prstGeom prst="rect">
            <a:avLst/>
          </a:prstGeom>
          <a:noFill/>
        </p:spPr>
        <p:txBody>
          <a:bodyPr wrap="none" rtlCol="0">
            <a:spAutoFit/>
          </a:bodyPr>
          <a:lstStyle/>
          <a:p>
            <a:pPr fontAlgn="ctr"/>
            <a:r>
              <a:rPr lang="en-US" sz="1200" dirty="0" smtClean="0">
                <a:latin typeface="Huawei Sans" panose="020C0503030203020204" pitchFamily="34" charset="0"/>
              </a:rPr>
              <a:t>Authentication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41"/>
          <p:cNvSpPr>
            <a:spLocks noChangeAspect="1"/>
          </p:cNvSpPr>
          <p:nvPr/>
        </p:nvSpPr>
        <p:spPr bwMode="gray">
          <a:xfrm>
            <a:off x="3581947" y="5756868"/>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55"/>
          <p:cNvSpPr txBox="1"/>
          <p:nvPr/>
        </p:nvSpPr>
        <p:spPr bwMode="gray">
          <a:xfrm>
            <a:off x="3741208" y="5697567"/>
            <a:ext cx="1935145" cy="276999"/>
          </a:xfrm>
          <a:prstGeom prst="rect">
            <a:avLst/>
          </a:prstGeom>
          <a:noFill/>
        </p:spPr>
        <p:txBody>
          <a:bodyPr wrap="none" rtlCol="0">
            <a:spAutoFit/>
          </a:bodyPr>
          <a:lstStyle/>
          <a:p>
            <a:pPr fontAlgn="ctr"/>
            <a:r>
              <a:rPr lang="en-US" sz="1200" dirty="0" smtClean="0">
                <a:latin typeface="Huawei Sans" panose="020C0503030203020204" pitchFamily="34" charset="0"/>
              </a:rPr>
              <a:t>Policy enforcement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3974733" y="3091891"/>
            <a:ext cx="121219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Intranet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Oval 41"/>
          <p:cNvSpPr>
            <a:spLocks noChangeAspect="1"/>
          </p:cNvSpPr>
          <p:nvPr/>
        </p:nvSpPr>
        <p:spPr bwMode="gray">
          <a:xfrm>
            <a:off x="2207045" y="3323135"/>
            <a:ext cx="159261" cy="159261"/>
          </a:xfrm>
          <a:prstGeom prst="ellipse">
            <a:avLst/>
          </a:prstGeom>
          <a:solidFill>
            <a:srgbClr val="FCC8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Oval 41"/>
          <p:cNvSpPr>
            <a:spLocks noChangeAspect="1"/>
          </p:cNvSpPr>
          <p:nvPr/>
        </p:nvSpPr>
        <p:spPr bwMode="gray">
          <a:xfrm>
            <a:off x="2486605" y="3323135"/>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6" name="图片 4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4040930" y="3511743"/>
            <a:ext cx="1046768" cy="595041"/>
          </a:xfrm>
          <a:prstGeom prst="rect">
            <a:avLst/>
          </a:prstGeom>
        </p:spPr>
      </p:pic>
      <p:cxnSp>
        <p:nvCxnSpPr>
          <p:cNvPr id="49" name="Straight Connector 240"/>
          <p:cNvCxnSpPr>
            <a:stCxn id="15" idx="2"/>
            <a:endCxn id="13" idx="0"/>
          </p:cNvCxnSpPr>
          <p:nvPr/>
        </p:nvCxnSpPr>
        <p:spPr bwMode="gray">
          <a:xfrm flipH="1">
            <a:off x="2428907" y="2523209"/>
            <a:ext cx="1" cy="5794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240"/>
          <p:cNvCxnSpPr>
            <a:stCxn id="13" idx="2"/>
            <a:endCxn id="14" idx="0"/>
          </p:cNvCxnSpPr>
          <p:nvPr/>
        </p:nvCxnSpPr>
        <p:spPr bwMode="gray">
          <a:xfrm>
            <a:off x="2428907" y="3438370"/>
            <a:ext cx="0" cy="5812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156"/>
          <p:cNvCxnSpPr>
            <a:endCxn id="29" idx="3"/>
          </p:cNvCxnSpPr>
          <p:nvPr/>
        </p:nvCxnSpPr>
        <p:spPr bwMode="gray">
          <a:xfrm flipH="1">
            <a:off x="3542879" y="3270517"/>
            <a:ext cx="2821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Freeform 159"/>
          <p:cNvSpPr/>
          <p:nvPr/>
        </p:nvSpPr>
        <p:spPr bwMode="gray">
          <a:xfrm flipH="1">
            <a:off x="1968656" y="1450385"/>
            <a:ext cx="920495" cy="4811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400" dirty="0" smtClean="0">
                <a:solidFill>
                  <a:schemeClr val="bg1">
                    <a:lumMod val="50000"/>
                  </a:schemeClr>
                </a:solidFill>
                <a:latin typeface="Huawei Sans" panose="020C0503030203020204" pitchFamily="34" charset="0"/>
              </a:rPr>
              <a:t>Internet</a:t>
            </a:r>
            <a:endParaRPr lang="en-US" sz="1400" dirty="0">
              <a:solidFill>
                <a:schemeClr val="bg1">
                  <a:lumMod val="50000"/>
                </a:schemeClr>
              </a:solidFill>
              <a:latin typeface="Huawei Sans" panose="020C0503030203020204" pitchFamily="34" charset="0"/>
            </a:endParaRPr>
          </a:p>
        </p:txBody>
      </p:sp>
      <p:sp>
        <p:nvSpPr>
          <p:cNvPr id="43" name="任意多边形 42"/>
          <p:cNvSpPr/>
          <p:nvPr/>
        </p:nvSpPr>
        <p:spPr bwMode="gray">
          <a:xfrm flipV="1">
            <a:off x="1394389" y="3401731"/>
            <a:ext cx="1645925" cy="2101202"/>
          </a:xfrm>
          <a:custGeom>
            <a:avLst/>
            <a:gdLst>
              <a:gd name="connsiteX0" fmla="*/ 0 w 1423219"/>
              <a:gd name="connsiteY0" fmla="*/ 0 h 467032"/>
              <a:gd name="connsiteX1" fmla="*/ 250723 w 1423219"/>
              <a:gd name="connsiteY1" fmla="*/ 390832 h 467032"/>
              <a:gd name="connsiteX2" fmla="*/ 1423219 w 1423219"/>
              <a:gd name="connsiteY2" fmla="*/ 457200 h 467032"/>
              <a:gd name="connsiteX3" fmla="*/ 1423219 w 1423219"/>
              <a:gd name="connsiteY3" fmla="*/ 457200 h 467032"/>
              <a:gd name="connsiteX0" fmla="*/ 0 w 1423219"/>
              <a:gd name="connsiteY0" fmla="*/ 0 h 457200"/>
              <a:gd name="connsiteX1" fmla="*/ 1423219 w 1423219"/>
              <a:gd name="connsiteY1" fmla="*/ 457200 h 457200"/>
              <a:gd name="connsiteX2" fmla="*/ 1423219 w 1423219"/>
              <a:gd name="connsiteY2" fmla="*/ 457200 h 457200"/>
              <a:gd name="connsiteX0" fmla="*/ 0 w 1473261"/>
              <a:gd name="connsiteY0" fmla="*/ 0 h 601134"/>
              <a:gd name="connsiteX1" fmla="*/ 1473261 w 1473261"/>
              <a:gd name="connsiteY1" fmla="*/ 601134 h 601134"/>
              <a:gd name="connsiteX2" fmla="*/ 1473261 w 1473261"/>
              <a:gd name="connsiteY2" fmla="*/ 601134 h 601134"/>
              <a:gd name="connsiteX0" fmla="*/ 0 w 1473261"/>
              <a:gd name="connsiteY0" fmla="*/ 0 h 601134"/>
              <a:gd name="connsiteX1" fmla="*/ 1473261 w 1473261"/>
              <a:gd name="connsiteY1" fmla="*/ 601134 h 601134"/>
              <a:gd name="connsiteX2" fmla="*/ 1473261 w 1473261"/>
              <a:gd name="connsiteY2" fmla="*/ 601134 h 601134"/>
              <a:gd name="connsiteX0" fmla="*/ 0 w 1473261"/>
              <a:gd name="connsiteY0" fmla="*/ 0 h 601134"/>
              <a:gd name="connsiteX1" fmla="*/ 1473261 w 1473261"/>
              <a:gd name="connsiteY1" fmla="*/ 601134 h 601134"/>
              <a:gd name="connsiteX2" fmla="*/ 1473261 w 1473261"/>
              <a:gd name="connsiteY2" fmla="*/ 601134 h 601134"/>
              <a:gd name="connsiteX0" fmla="*/ 0 w 1473261"/>
              <a:gd name="connsiteY0" fmla="*/ 72918 h 674052"/>
              <a:gd name="connsiteX1" fmla="*/ 1473261 w 1473261"/>
              <a:gd name="connsiteY1" fmla="*/ 674052 h 674052"/>
              <a:gd name="connsiteX2" fmla="*/ 1037065 w 1473261"/>
              <a:gd name="connsiteY2" fmla="*/ 0 h 674052"/>
              <a:gd name="connsiteX0" fmla="*/ 0 w 1037065"/>
              <a:gd name="connsiteY0" fmla="*/ 72918 h 647824"/>
              <a:gd name="connsiteX1" fmla="*/ 851681 w 1037065"/>
              <a:gd name="connsiteY1" fmla="*/ 646778 h 647824"/>
              <a:gd name="connsiteX2" fmla="*/ 1037065 w 1037065"/>
              <a:gd name="connsiteY2" fmla="*/ 0 h 647824"/>
              <a:gd name="connsiteX0" fmla="*/ 0 w 1037065"/>
              <a:gd name="connsiteY0" fmla="*/ 72918 h 72918"/>
              <a:gd name="connsiteX1" fmla="*/ 1037065 w 1037065"/>
              <a:gd name="connsiteY1" fmla="*/ 0 h 72918"/>
              <a:gd name="connsiteX0" fmla="*/ 0 w 576333"/>
              <a:gd name="connsiteY0" fmla="*/ 2786 h 2786"/>
              <a:gd name="connsiteX1" fmla="*/ 576333 w 576333"/>
              <a:gd name="connsiteY1" fmla="*/ 0 h 2786"/>
              <a:gd name="connsiteX0" fmla="*/ 0 w 10000"/>
              <a:gd name="connsiteY0" fmla="*/ 10000 h 3633280"/>
              <a:gd name="connsiteX1" fmla="*/ 10000 w 10000"/>
              <a:gd name="connsiteY1" fmla="*/ 0 h 3633280"/>
              <a:gd name="connsiteX0" fmla="*/ 0 w 10000"/>
              <a:gd name="connsiteY0" fmla="*/ 10000 h 3986038"/>
              <a:gd name="connsiteX1" fmla="*/ 10000 w 10000"/>
              <a:gd name="connsiteY1" fmla="*/ 0 h 3986038"/>
              <a:gd name="connsiteX0" fmla="*/ 0 w 8628"/>
              <a:gd name="connsiteY0" fmla="*/ 0 h 4123298"/>
              <a:gd name="connsiteX1" fmla="*/ 8628 w 8628"/>
              <a:gd name="connsiteY1" fmla="*/ 199779 h 4123298"/>
              <a:gd name="connsiteX0" fmla="*/ 0 w 10000"/>
              <a:gd name="connsiteY0" fmla="*/ 0 h 9875"/>
              <a:gd name="connsiteX1" fmla="*/ 10000 w 10000"/>
              <a:gd name="connsiteY1" fmla="*/ 485 h 9875"/>
              <a:gd name="connsiteX0" fmla="*/ 0 w 10658"/>
              <a:gd name="connsiteY0" fmla="*/ 0 h 10000"/>
              <a:gd name="connsiteX1" fmla="*/ 10658 w 10658"/>
              <a:gd name="connsiteY1" fmla="*/ 491 h 10000"/>
              <a:gd name="connsiteX0" fmla="*/ 0 w 10658"/>
              <a:gd name="connsiteY0" fmla="*/ 0 h 8524"/>
              <a:gd name="connsiteX1" fmla="*/ 10658 w 10658"/>
              <a:gd name="connsiteY1" fmla="*/ 491 h 8524"/>
            </a:gdLst>
            <a:ahLst/>
            <a:cxnLst>
              <a:cxn ang="0">
                <a:pos x="connsiteX0" y="connsiteY0"/>
              </a:cxn>
              <a:cxn ang="0">
                <a:pos x="connsiteX1" y="connsiteY1"/>
              </a:cxn>
            </a:cxnLst>
            <a:rect l="l" t="t" r="r" b="b"/>
            <a:pathLst>
              <a:path w="10658" h="8524">
                <a:moveTo>
                  <a:pt x="0" y="0"/>
                </a:moveTo>
                <a:cubicBezTo>
                  <a:pt x="1725" y="3117"/>
                  <a:pt x="7837" y="17225"/>
                  <a:pt x="10658" y="491"/>
                </a:cubicBezTo>
              </a:path>
            </a:pathLst>
          </a:custGeom>
          <a:noFill/>
          <a:ln w="38100">
            <a:solidFill>
              <a:srgbClr val="30B5C5"/>
            </a:solidFill>
            <a:headEnd type="none"/>
            <a:tailEnd type="stealt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圆角矩形 75"/>
          <p:cNvSpPr/>
          <p:nvPr/>
        </p:nvSpPr>
        <p:spPr bwMode="gray">
          <a:xfrm>
            <a:off x="5700008" y="1182487"/>
            <a:ext cx="6049080" cy="535795"/>
          </a:xfrm>
          <a:prstGeom prst="roundRect">
            <a:avLst>
              <a:gd name="adj" fmla="val 9203"/>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latin typeface="Huawei Sans" panose="020C0503030203020204" pitchFamily="34" charset="0"/>
              </a:rPr>
              <a:t>(Recommended) Core switch functioning as the user gateway, authentication point, and policy enforcement point</a:t>
            </a:r>
          </a:p>
        </p:txBody>
      </p:sp>
      <p:sp>
        <p:nvSpPr>
          <p:cNvPr id="68" name="圆角矩形 75"/>
          <p:cNvSpPr/>
          <p:nvPr/>
        </p:nvSpPr>
        <p:spPr bwMode="gray">
          <a:xfrm>
            <a:off x="5700008" y="1772967"/>
            <a:ext cx="6049080" cy="4143161"/>
          </a:xfrm>
          <a:prstGeom prst="roundRect">
            <a:avLst>
              <a:gd name="adj" fmla="val 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t" anchorCtr="0"/>
          <a:lstStyle/>
          <a:p>
            <a:pPr marL="285750" indent="-285750" fontAlgn="ctr">
              <a:lnSpc>
                <a:spcPct val="130000"/>
              </a:lnSpc>
              <a:spcAft>
                <a:spcPts val="600"/>
              </a:spcAft>
              <a:buFont typeface="Arial" panose="020B0604020202020204" pitchFamily="34" charset="0"/>
              <a:buChar char="•"/>
            </a:pPr>
            <a:r>
              <a:rPr lang="en-US" sz="1400" dirty="0">
                <a:solidFill>
                  <a:schemeClr val="tx1">
                    <a:lumMod val="95000"/>
                    <a:lumOff val="5000"/>
                  </a:schemeClr>
                </a:solidFill>
                <a:latin typeface="Huawei Sans" panose="020C0503030203020204" pitchFamily="34" charset="0"/>
              </a:rPr>
              <a:t>The core switch is used as the Layer 3 gateway and authentication point for wired and wireless users, as well as </a:t>
            </a:r>
            <a:r>
              <a:rPr lang="en-US" altLang="zh-CN" sz="1400" dirty="0">
                <a:solidFill>
                  <a:schemeClr val="tx1">
                    <a:lumMod val="95000"/>
                    <a:lumOff val="5000"/>
                  </a:schemeClr>
                </a:solidFill>
                <a:latin typeface="Huawei Sans" panose="020C0503030203020204" pitchFamily="34" charset="0"/>
              </a:rPr>
              <a:t>the policy enforcement point in the free mobility solution.</a:t>
            </a:r>
            <a:endParaRPr lang="en-US" sz="1400" dirty="0">
              <a:solidFill>
                <a:schemeClr val="tx1">
                  <a:lumMod val="95000"/>
                  <a:lumOff val="5000"/>
                </a:schemeClr>
              </a:solidFill>
              <a:latin typeface="Huawei Sans" panose="020C0503030203020204" pitchFamily="34" charset="0"/>
            </a:endParaRPr>
          </a:p>
          <a:p>
            <a:pPr marL="285750" indent="-285750" fontAlgn="ctr">
              <a:lnSpc>
                <a:spcPct val="130000"/>
              </a:lnSpc>
              <a:spcAft>
                <a:spcPts val="600"/>
              </a:spcAft>
              <a:buFont typeface="Arial" panose="020B0604020202020204" pitchFamily="34" charset="0"/>
              <a:buChar char="•"/>
            </a:pPr>
            <a:r>
              <a:rPr lang="en-US" sz="1400" dirty="0">
                <a:solidFill>
                  <a:schemeClr val="tx1">
                    <a:lumMod val="95000"/>
                    <a:lumOff val="5000"/>
                  </a:schemeClr>
                </a:solidFill>
                <a:latin typeface="Huawei Sans" panose="020C0503030203020204" pitchFamily="34" charset="0"/>
              </a:rPr>
              <a:t>As the policy enforcement point is deployed at the upper layer, configure port isolation on access and aggregation switches to prevent traffic from being directly transmitted through the access or aggregation switches without passing through the core switch.</a:t>
            </a:r>
          </a:p>
          <a:p>
            <a:pPr marL="285750" indent="-285750" fontAlgn="ctr">
              <a:lnSpc>
                <a:spcPct val="130000"/>
              </a:lnSpc>
              <a:spcAft>
                <a:spcPts val="600"/>
              </a:spcAft>
              <a:buFont typeface="Arial" panose="020B0604020202020204" pitchFamily="34" charset="0"/>
              <a:buChar char="•"/>
            </a:pPr>
            <a:r>
              <a:rPr lang="en-US" sz="1400" dirty="0">
                <a:solidFill>
                  <a:schemeClr val="tx1">
                    <a:lumMod val="95000"/>
                    <a:lumOff val="5000"/>
                  </a:schemeClr>
                </a:solidFill>
                <a:latin typeface="Huawei Sans" panose="020C0503030203020204" pitchFamily="34" charset="0"/>
              </a:rPr>
              <a:t>The policy enforcement points control mutual access between users and access from users to network resources such as servers, and are deployed on core switches.</a:t>
            </a:r>
            <a:endParaRPr lang="en-US" altLang="zh-CN" sz="1400" dirty="0">
              <a:solidFill>
                <a:schemeClr val="tx1">
                  <a:lumMod val="95000"/>
                  <a:lumOff val="5000"/>
                </a:schemeClr>
              </a:solidFill>
              <a:latin typeface="Huawei Sans" panose="020C0503030203020204" pitchFamily="34" charset="0"/>
              <a:sym typeface="Huawei Sans" panose="020C0503030203020204" pitchFamily="34" charset="0"/>
            </a:endParaRPr>
          </a:p>
          <a:p>
            <a:pPr marL="285750" indent="-285750" fontAlgn="ctr">
              <a:lnSpc>
                <a:spcPct val="130000"/>
              </a:lnSpc>
              <a:spcAft>
                <a:spcPts val="600"/>
              </a:spcAft>
              <a:buFont typeface="Arial" panose="020B0604020202020204" pitchFamily="34" charset="0"/>
              <a:buChar char="•"/>
            </a:pPr>
            <a:r>
              <a:rPr lang="en-US" sz="1400" dirty="0">
                <a:solidFill>
                  <a:schemeClr val="tx1">
                    <a:lumMod val="95000"/>
                    <a:lumOff val="5000"/>
                  </a:schemeClr>
                </a:solidFill>
                <a:latin typeface="Huawei Sans" panose="020C0503030203020204" pitchFamily="34" charset="0"/>
              </a:rPr>
              <a:t>When 802.1X authentication is used, </a:t>
            </a:r>
            <a:r>
              <a:rPr lang="en-US" altLang="zh-CN" sz="1400" dirty="0">
                <a:solidFill>
                  <a:schemeClr val="tx1">
                    <a:lumMod val="95000"/>
                    <a:lumOff val="5000"/>
                  </a:schemeClr>
                </a:solidFill>
                <a:latin typeface="Huawei Sans" panose="020C0503030203020204" pitchFamily="34" charset="0"/>
              </a:rPr>
              <a:t>configure transparent transmission of 802.1X packets on the access and aggregation switches if the </a:t>
            </a:r>
            <a:r>
              <a:rPr lang="en-US" sz="1400" dirty="0">
                <a:solidFill>
                  <a:schemeClr val="tx1">
                    <a:lumMod val="95000"/>
                    <a:lumOff val="5000"/>
                  </a:schemeClr>
                </a:solidFill>
                <a:latin typeface="Huawei Sans" panose="020C0503030203020204" pitchFamily="34" charset="0"/>
              </a:rPr>
              <a:t>authentication point is located on a core switch. </a:t>
            </a:r>
            <a:endParaRPr lang="en-US" altLang="zh-CN" sz="1400" dirty="0">
              <a:solidFill>
                <a:schemeClr val="tx1">
                  <a:lumMod val="95000"/>
                  <a:lumOff val="5000"/>
                </a:schemeClr>
              </a:solidFill>
              <a:latin typeface="Huawei Sans" panose="020C0503030203020204" pitchFamily="34" charset="0"/>
              <a:sym typeface="Huawei Sans" panose="020C0503030203020204" pitchFamily="34" charset="0"/>
            </a:endParaRPr>
          </a:p>
        </p:txBody>
      </p:sp>
      <p:sp>
        <p:nvSpPr>
          <p:cNvPr id="35" name="文本框 34"/>
          <p:cNvSpPr txBox="1"/>
          <p:nvPr/>
        </p:nvSpPr>
        <p:spPr bwMode="gray">
          <a:xfrm>
            <a:off x="681354" y="4048972"/>
            <a:ext cx="1535998"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Aggregation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9347973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lstStyle/>
          <a:p>
            <a:pPr marL="361950" indent="-361950" algn="l"/>
            <a:r>
              <a:rPr lang="en-US" dirty="0"/>
              <a:t>(</a:t>
            </a:r>
            <a:r>
              <a:rPr lang="en-US" dirty="0" err="1" smtClean="0"/>
              <a:t>TorF</a:t>
            </a:r>
            <a:r>
              <a:rPr lang="en-US" dirty="0" smtClean="0"/>
              <a:t>) </a:t>
            </a:r>
            <a:r>
              <a:rPr lang="en-US" dirty="0" smtClean="0">
                <a:latin typeface="Huawei Sans" panose="020C0503030203020204" pitchFamily="34" charset="0"/>
              </a:rPr>
              <a:t>In the free mobility solution, a policy enforcement point must be an authentication point and is typically deployed on a user gateway. (     )</a:t>
            </a:r>
          </a:p>
          <a:p>
            <a:pPr marL="628650" lvl="1" indent="-266700" algn="l"/>
            <a:r>
              <a:rPr lang="en-US" dirty="0" smtClean="0">
                <a:latin typeface="Huawei Sans" panose="020C0503030203020204" pitchFamily="34" charset="0"/>
              </a:rPr>
              <a:t>True</a:t>
            </a:r>
            <a:endParaRPr lang="en-US" altLang="zh-CN" dirty="0" smtClean="0">
              <a:latin typeface="Huawei Sans" panose="020C0503030203020204" pitchFamily="34" charset="0"/>
            </a:endParaRPr>
          </a:p>
          <a:p>
            <a:pPr marL="628650" lvl="1" indent="-266700" algn="l"/>
            <a:r>
              <a:rPr lang="en-US" dirty="0" smtClean="0">
                <a:latin typeface="Huawei Sans" panose="020C0503030203020204" pitchFamily="34" charset="0"/>
              </a:rPr>
              <a:t>False</a:t>
            </a:r>
            <a:endParaRPr lang="en-US" altLang="zh-CN" dirty="0" smtClean="0">
              <a:latin typeface="Huawei Sans" panose="020C0503030203020204" pitchFamily="34" charset="0"/>
            </a:endParaRPr>
          </a:p>
          <a:p>
            <a:pPr marL="361950" indent="-361950" algn="l"/>
            <a:r>
              <a:rPr lang="en-US" altLang="zh-CN" dirty="0"/>
              <a:t>(</a:t>
            </a:r>
            <a:r>
              <a:rPr lang="en-US" altLang="zh-CN" dirty="0" err="1" smtClean="0"/>
              <a:t>TorF</a:t>
            </a:r>
            <a:r>
              <a:rPr lang="en-US" altLang="zh-CN" dirty="0" smtClean="0"/>
              <a:t>) </a:t>
            </a:r>
            <a:r>
              <a:rPr lang="en-US" dirty="0" smtClean="0">
                <a:latin typeface="Huawei Sans" panose="020C0503030203020204" pitchFamily="34" charset="0"/>
              </a:rPr>
              <a:t>Free mobility implements policy management and permission control based on security groups. Rules such as VLANs and ACLs need to be </a:t>
            </a:r>
            <a:r>
              <a:rPr lang="en-US" dirty="0" smtClean="0">
                <a:latin typeface="Huawei Sans" panose="020C0503030203020204" pitchFamily="34" charset="0"/>
              </a:rPr>
              <a:t>planned during </a:t>
            </a:r>
            <a:r>
              <a:rPr lang="en-US" dirty="0" smtClean="0">
                <a:latin typeface="Huawei Sans" panose="020C0503030203020204" pitchFamily="34" charset="0"/>
              </a:rPr>
              <a:t>network design. (     )</a:t>
            </a:r>
          </a:p>
          <a:p>
            <a:pPr marL="628650" lvl="1" indent="-266700" algn="l"/>
            <a:r>
              <a:rPr lang="en-US" dirty="0" smtClean="0">
                <a:latin typeface="Huawei Sans" panose="020C0503030203020204" pitchFamily="34" charset="0"/>
              </a:rPr>
              <a:t>True</a:t>
            </a:r>
            <a:endParaRPr lang="en-US" altLang="zh-CN" dirty="0" smtClean="0">
              <a:latin typeface="Huawei Sans" panose="020C0503030203020204" pitchFamily="34" charset="0"/>
            </a:endParaRPr>
          </a:p>
          <a:p>
            <a:pPr marL="628650" lvl="1" indent="-266700" algn="l"/>
            <a:r>
              <a:rPr lang="en-US" dirty="0" smtClean="0">
                <a:latin typeface="Huawei Sans" panose="020C0503030203020204" pitchFamily="34" charset="0"/>
              </a:rPr>
              <a:t>False</a:t>
            </a:r>
          </a:p>
          <a:p>
            <a:pPr algn="l"/>
            <a:endParaRPr lang="en-US" altLang="zh-CN" dirty="0">
              <a:latin typeface="Huawei Sans" panose="020C0503030203020204" pitchFamily="34" charset="0"/>
            </a:endParaRPr>
          </a:p>
        </p:txBody>
      </p:sp>
    </p:spTree>
    <p:extLst>
      <p:ext uri="{BB962C8B-B14F-4D97-AF65-F5344CB8AC3E}">
        <p14:creationId xmlns:p14="http://schemas.microsoft.com/office/powerpoint/2010/main" val="151859733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a:prstGeom prst="rect">
            <a:avLst/>
          </a:prstGeom>
        </p:spPr>
        <p:txBody>
          <a:bodyPr/>
          <a:lstStyle/>
          <a:p>
            <a:pPr algn="l"/>
            <a:r>
              <a:rPr lang="en-US" sz="2000" dirty="0" smtClean="0">
                <a:latin typeface="Huawei Sans" panose="020C0503030203020204" pitchFamily="34" charset="0"/>
              </a:rPr>
              <a:t>Free mobility transforms IP-based policies into security group</a:t>
            </a:r>
            <a:r>
              <a:rPr lang="en-US" altLang="zh-CN" sz="2000" dirty="0" smtClean="0">
                <a:latin typeface="Huawei Sans" panose="020C0503030203020204" pitchFamily="34" charset="0"/>
              </a:rPr>
              <a:t>–based policies, which are easier to understand and decouple </a:t>
            </a:r>
            <a:r>
              <a:rPr lang="en-US" sz="2000" dirty="0" smtClean="0">
                <a:latin typeface="Huawei Sans" panose="020C0503030203020204" pitchFamily="34" charset="0"/>
              </a:rPr>
              <a:t>policies from IP addresses. This allows network administrators to implement policy control between security groups without considering the IP addresses of users.</a:t>
            </a:r>
            <a:endParaRPr lang="en-US" altLang="zh-CN" sz="2000" dirty="0" smtClean="0">
              <a:latin typeface="Huawei Sans" panose="020C0503030203020204" pitchFamily="34" charset="0"/>
            </a:endParaRPr>
          </a:p>
          <a:p>
            <a:pPr algn="l"/>
            <a:r>
              <a:rPr lang="en-US" altLang="zh-CN" sz="2000" dirty="0" smtClean="0">
                <a:latin typeface="Huawei Sans" panose="020C0503030203020204" pitchFamily="34" charset="0"/>
              </a:rPr>
              <a:t>Network objects of the same type and with the same permissions are added to one security group. Members in a security group can be PCs, mobile phones, printers, and servers. After </a:t>
            </a:r>
            <a:r>
              <a:rPr lang="en-US" sz="2000" dirty="0" smtClean="0">
                <a:latin typeface="Huawei Sans" panose="020C0503030203020204" pitchFamily="34" charset="0"/>
              </a:rPr>
              <a:t>network objects are </a:t>
            </a:r>
            <a:r>
              <a:rPr lang="en-US" sz="2000" dirty="0" smtClean="0"/>
              <a:t>divided into different </a:t>
            </a:r>
            <a:r>
              <a:rPr lang="en-US" sz="2000" dirty="0" smtClean="0">
                <a:latin typeface="Huawei Sans" panose="020C0503030203020204" pitchFamily="34" charset="0"/>
              </a:rPr>
              <a:t>security groups, administrators can define security group policies to determine the network services that each security group can use, including access rights and application control.</a:t>
            </a:r>
            <a:endParaRPr lang="en-US" altLang="zh-CN" sz="2000" dirty="0">
              <a:latin typeface="Huawei Sans" panose="020C0503030203020204" pitchFamily="34" charset="0"/>
            </a:endParaRPr>
          </a:p>
        </p:txBody>
      </p:sp>
    </p:spTree>
    <p:extLst>
      <p:ext uri="{BB962C8B-B14F-4D97-AF65-F5344CB8AC3E}">
        <p14:creationId xmlns:p14="http://schemas.microsoft.com/office/powerpoint/2010/main" val="123162280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5535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algn="l"/>
            <a:r>
              <a:rPr lang="en-US" dirty="0" smtClean="0">
                <a:latin typeface="Huawei Sans" panose="020C0503030203020204" pitchFamily="34" charset="0"/>
              </a:rPr>
              <a:t>Upon completion of this course, you will be able to:</a:t>
            </a:r>
          </a:p>
          <a:p>
            <a:pPr marL="623888" lvl="1" indent="-298450"/>
            <a:r>
              <a:rPr lang="en-US" dirty="0" smtClean="0">
                <a:latin typeface="Huawei Sans" panose="020C0503030203020204" pitchFamily="34" charset="0"/>
              </a:rPr>
              <a:t>Describe the requirements of large-scale campus networks for policy control.</a:t>
            </a:r>
            <a:endParaRPr lang="en-US" altLang="zh-CN" dirty="0" smtClean="0">
              <a:latin typeface="Huawei Sans" panose="020C0503030203020204" pitchFamily="34" charset="0"/>
              <a:sym typeface="Huawei Sans" panose="020C0503030203020204" pitchFamily="34" charset="0"/>
            </a:endParaRPr>
          </a:p>
          <a:p>
            <a:pPr marL="623888" lvl="1" indent="-298450"/>
            <a:r>
              <a:rPr lang="en-US" altLang="zh-CN" sz="2000" dirty="0" smtClean="0">
                <a:latin typeface="Huawei Sans" panose="020C0503030203020204" pitchFamily="34" charset="0"/>
              </a:rPr>
              <a:t>Describe the differences between free mobility and traditional technologies or solutions.</a:t>
            </a:r>
          </a:p>
          <a:p>
            <a:pPr marL="623888" lvl="1" indent="-298450"/>
            <a:r>
              <a:rPr lang="en-US" altLang="zh-CN" sz="2000" dirty="0" smtClean="0">
                <a:latin typeface="Huawei Sans" panose="020C0503030203020204" pitchFamily="34" charset="0"/>
              </a:rPr>
              <a:t>Describe the basic functions and working mechanism of free mobility.</a:t>
            </a:r>
          </a:p>
          <a:p>
            <a:pPr marL="623888" lvl="1" indent="-298450"/>
            <a:r>
              <a:rPr lang="en-US" altLang="zh-CN" sz="2000" dirty="0" smtClean="0">
                <a:latin typeface="Huawei Sans" panose="020C0503030203020204" pitchFamily="34" charset="0"/>
              </a:rPr>
              <a:t>Understand the relationship between free mobility and campus network access authentication.</a:t>
            </a:r>
          </a:p>
          <a:p>
            <a:pPr marL="623888" lvl="1" indent="-298450"/>
            <a:r>
              <a:rPr lang="en-US" altLang="zh-CN" sz="2000" dirty="0" smtClean="0">
                <a:latin typeface="Huawei Sans" panose="020C0503030203020204" pitchFamily="34" charset="0"/>
              </a:rPr>
              <a:t>Describe the typical application solution of free mobility.</a:t>
            </a:r>
            <a:endParaRPr lang="en-US" altLang="zh-CN" sz="2000" dirty="0">
              <a:latin typeface="Huawei Sans" panose="020C0503030203020204" pitchFamily="34" charset="0"/>
            </a:endParaRPr>
          </a:p>
        </p:txBody>
      </p:sp>
    </p:spTree>
    <p:extLst>
      <p:ext uri="{BB962C8B-B14F-4D97-AF65-F5344CB8AC3E}">
        <p14:creationId xmlns:p14="http://schemas.microsoft.com/office/powerpoint/2010/main" val="33650205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r>
              <a:rPr lang="en-US" b="1" dirty="0" smtClean="0">
                <a:latin typeface="Huawei Sans" panose="020C0503030203020204" pitchFamily="34" charset="0"/>
              </a:rPr>
              <a:t>Technical Background and Basic Concepts of Free Mobility</a:t>
            </a:r>
          </a:p>
          <a:p>
            <a:r>
              <a:rPr lang="en-US" dirty="0" smtClean="0">
                <a:solidFill>
                  <a:schemeClr val="bg1">
                    <a:lumMod val="50000"/>
                  </a:schemeClr>
                </a:solidFill>
                <a:latin typeface="Huawei Sans" panose="020C0503030203020204" pitchFamily="34" charset="0"/>
              </a:rPr>
              <a:t>Working Mechanism of Free Mobility</a:t>
            </a:r>
          </a:p>
          <a:p>
            <a:r>
              <a:rPr lang="en-US" dirty="0" smtClean="0">
                <a:solidFill>
                  <a:schemeClr val="bg1">
                    <a:lumMod val="50000"/>
                  </a:schemeClr>
                </a:solidFill>
                <a:latin typeface="Huawei Sans" panose="020C0503030203020204" pitchFamily="34" charset="0"/>
              </a:rPr>
              <a:t>Free Mobility Solution Design</a:t>
            </a:r>
          </a:p>
          <a:p>
            <a:pPr marL="0" indent="0">
              <a:buNone/>
            </a:pP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0741359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latin typeface="Huawei Sans" panose="020C0503030203020204" pitchFamily="34" charset="0"/>
              </a:rPr>
              <a:t>Mobility Requirements of Users on the Network</a:t>
            </a:r>
            <a:endParaRPr lang="en-US" altLang="zh-CN" dirty="0">
              <a:latin typeface="Huawei Sans" panose="020C0503030203020204" pitchFamily="34" charset="0"/>
              <a:sym typeface="Huawei Sans" panose="020C0503030203020204" pitchFamily="34" charset="0"/>
            </a:endParaRPr>
          </a:p>
        </p:txBody>
      </p:sp>
      <p:cxnSp>
        <p:nvCxnSpPr>
          <p:cNvPr id="4" name="Straight Connector 167"/>
          <p:cNvCxnSpPr>
            <a:stCxn id="10" idx="2"/>
            <a:endCxn id="11" idx="0"/>
          </p:cNvCxnSpPr>
          <p:nvPr/>
        </p:nvCxnSpPr>
        <p:spPr bwMode="gray">
          <a:xfrm>
            <a:off x="887309" y="3002136"/>
            <a:ext cx="0" cy="67901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167"/>
          <p:cNvCxnSpPr>
            <a:stCxn id="13" idx="2"/>
            <a:endCxn id="14" idx="0"/>
          </p:cNvCxnSpPr>
          <p:nvPr/>
        </p:nvCxnSpPr>
        <p:spPr bwMode="gray">
          <a:xfrm>
            <a:off x="4011509" y="3002136"/>
            <a:ext cx="0" cy="67901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 name="Straight Connector 166"/>
          <p:cNvCxnSpPr>
            <a:endCxn id="13" idx="0"/>
          </p:cNvCxnSpPr>
          <p:nvPr/>
        </p:nvCxnSpPr>
        <p:spPr bwMode="gray">
          <a:xfrm>
            <a:off x="2449407" y="1697111"/>
            <a:ext cx="1562102" cy="9033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167"/>
          <p:cNvCxnSpPr>
            <a:endCxn id="10" idx="0"/>
          </p:cNvCxnSpPr>
          <p:nvPr/>
        </p:nvCxnSpPr>
        <p:spPr bwMode="gray">
          <a:xfrm flipH="1">
            <a:off x="887309" y="1727785"/>
            <a:ext cx="1562098" cy="872698"/>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9" name="图片 86" descr="核心交换机.png"/>
          <p:cNvPicPr>
            <a:picLocks noChangeAspect="1"/>
          </p:cNvPicPr>
          <p:nvPr/>
        </p:nvPicPr>
        <p:blipFill>
          <a:blip r:embed="rId4" cstate="print"/>
          <a:stretch>
            <a:fillRect/>
          </a:stretch>
        </p:blipFill>
        <p:spPr bwMode="gray">
          <a:xfrm>
            <a:off x="2203954" y="1533683"/>
            <a:ext cx="490909" cy="401653"/>
          </a:xfrm>
          <a:prstGeom prst="rect">
            <a:avLst/>
          </a:prstGeom>
        </p:spPr>
      </p:pic>
      <p:pic>
        <p:nvPicPr>
          <p:cNvPr id="10" name="图片 87" descr="汇聚交换机.png"/>
          <p:cNvPicPr>
            <a:picLocks noChangeAspect="1"/>
          </p:cNvPicPr>
          <p:nvPr/>
        </p:nvPicPr>
        <p:blipFill>
          <a:blip r:embed="rId5" cstate="print"/>
          <a:stretch>
            <a:fillRect/>
          </a:stretch>
        </p:blipFill>
        <p:spPr bwMode="gray">
          <a:xfrm>
            <a:off x="641854" y="2600483"/>
            <a:ext cx="490909" cy="401653"/>
          </a:xfrm>
          <a:prstGeom prst="rect">
            <a:avLst/>
          </a:prstGeom>
        </p:spPr>
      </p:pic>
      <p:pic>
        <p:nvPicPr>
          <p:cNvPr id="11" name="图片 76" descr="接入交换机.png"/>
          <p:cNvPicPr>
            <a:picLocks noChangeAspect="1"/>
          </p:cNvPicPr>
          <p:nvPr/>
        </p:nvPicPr>
        <p:blipFill>
          <a:blip r:embed="rId6" cstate="print"/>
          <a:stretch>
            <a:fillRect/>
          </a:stretch>
        </p:blipFill>
        <p:spPr bwMode="gray">
          <a:xfrm>
            <a:off x="641854" y="3681153"/>
            <a:ext cx="490909" cy="401653"/>
          </a:xfrm>
          <a:prstGeom prst="rect">
            <a:avLst/>
          </a:prstGeom>
        </p:spPr>
      </p:pic>
      <p:pic>
        <p:nvPicPr>
          <p:cNvPr id="12" name="图片 11" descr="开放网络-蓝.png"/>
          <p:cNvPicPr>
            <a:picLocks noChangeAspect="1"/>
          </p:cNvPicPr>
          <p:nvPr/>
        </p:nvPicPr>
        <p:blipFill>
          <a:blip r:embed="rId7" cstate="print"/>
          <a:stretch>
            <a:fillRect/>
          </a:stretch>
        </p:blipFill>
        <p:spPr bwMode="gray">
          <a:xfrm>
            <a:off x="664330" y="4533676"/>
            <a:ext cx="445956" cy="343290"/>
          </a:xfrm>
          <a:prstGeom prst="rect">
            <a:avLst/>
          </a:prstGeom>
        </p:spPr>
      </p:pic>
      <p:pic>
        <p:nvPicPr>
          <p:cNvPr id="13" name="图片 87" descr="汇聚交换机.png"/>
          <p:cNvPicPr>
            <a:picLocks noChangeAspect="1"/>
          </p:cNvPicPr>
          <p:nvPr/>
        </p:nvPicPr>
        <p:blipFill>
          <a:blip r:embed="rId5" cstate="print"/>
          <a:stretch>
            <a:fillRect/>
          </a:stretch>
        </p:blipFill>
        <p:spPr bwMode="gray">
          <a:xfrm>
            <a:off x="3766054" y="2600483"/>
            <a:ext cx="490909" cy="401653"/>
          </a:xfrm>
          <a:prstGeom prst="rect">
            <a:avLst/>
          </a:prstGeom>
        </p:spPr>
      </p:pic>
      <p:pic>
        <p:nvPicPr>
          <p:cNvPr id="14" name="图片 76" descr="接入交换机.png"/>
          <p:cNvPicPr>
            <a:picLocks noChangeAspect="1"/>
          </p:cNvPicPr>
          <p:nvPr/>
        </p:nvPicPr>
        <p:blipFill>
          <a:blip r:embed="rId6" cstate="print"/>
          <a:stretch>
            <a:fillRect/>
          </a:stretch>
        </p:blipFill>
        <p:spPr bwMode="gray">
          <a:xfrm>
            <a:off x="3766054" y="3681153"/>
            <a:ext cx="490909" cy="401653"/>
          </a:xfrm>
          <a:prstGeom prst="rect">
            <a:avLst/>
          </a:prstGeom>
        </p:spPr>
      </p:pic>
      <p:pic>
        <p:nvPicPr>
          <p:cNvPr id="15" name="图片 11" descr="开放网络-蓝.png"/>
          <p:cNvPicPr>
            <a:picLocks noChangeAspect="1"/>
          </p:cNvPicPr>
          <p:nvPr/>
        </p:nvPicPr>
        <p:blipFill>
          <a:blip r:embed="rId7" cstate="print">
            <a:duotone>
              <a:schemeClr val="accent5">
                <a:shade val="45000"/>
                <a:satMod val="135000"/>
              </a:schemeClr>
              <a:prstClr val="white"/>
            </a:duotone>
          </a:blip>
          <a:stretch>
            <a:fillRect/>
          </a:stretch>
        </p:blipFill>
        <p:spPr bwMode="gray">
          <a:xfrm>
            <a:off x="3788530" y="4533676"/>
            <a:ext cx="445956" cy="343290"/>
          </a:xfrm>
          <a:prstGeom prst="rect">
            <a:avLst/>
          </a:prstGeom>
        </p:spPr>
      </p:pic>
      <p:sp>
        <p:nvSpPr>
          <p:cNvPr id="16" name="任意多边形 15"/>
          <p:cNvSpPr/>
          <p:nvPr/>
        </p:nvSpPr>
        <p:spPr bwMode="gray">
          <a:xfrm>
            <a:off x="1173886" y="4546045"/>
            <a:ext cx="2551043" cy="311457"/>
          </a:xfrm>
          <a:custGeom>
            <a:avLst/>
            <a:gdLst>
              <a:gd name="connsiteX0" fmla="*/ 0 w 2491740"/>
              <a:gd name="connsiteY0" fmla="*/ 7620 h 7620"/>
              <a:gd name="connsiteX1" fmla="*/ 2491740 w 2491740"/>
              <a:gd name="connsiteY1" fmla="*/ 0 h 7620"/>
              <a:gd name="connsiteX0" fmla="*/ 0 w 10000"/>
              <a:gd name="connsiteY0" fmla="*/ 10000 h 202241"/>
              <a:gd name="connsiteX1" fmla="*/ 10000 w 10000"/>
              <a:gd name="connsiteY1" fmla="*/ 0 h 202241"/>
              <a:gd name="connsiteX0" fmla="*/ 0 w 10000"/>
              <a:gd name="connsiteY0" fmla="*/ 134914 h 259829"/>
              <a:gd name="connsiteX1" fmla="*/ 10000 w 10000"/>
              <a:gd name="connsiteY1" fmla="*/ 124914 h 259829"/>
              <a:gd name="connsiteX0" fmla="*/ 0 w 10000"/>
              <a:gd name="connsiteY0" fmla="*/ 134914 h 259828"/>
              <a:gd name="connsiteX1" fmla="*/ 10000 w 10000"/>
              <a:gd name="connsiteY1" fmla="*/ 124914 h 259828"/>
              <a:gd name="connsiteX0" fmla="*/ 0 w 10000"/>
              <a:gd name="connsiteY0" fmla="*/ 113640 h 338135"/>
              <a:gd name="connsiteX1" fmla="*/ 10000 w 10000"/>
              <a:gd name="connsiteY1" fmla="*/ 103640 h 338135"/>
              <a:gd name="connsiteX0" fmla="*/ 0 w 10238"/>
              <a:gd name="connsiteY0" fmla="*/ 103401 h 329565"/>
              <a:gd name="connsiteX1" fmla="*/ 10238 w 10238"/>
              <a:gd name="connsiteY1" fmla="*/ 104511 h 329565"/>
              <a:gd name="connsiteX0" fmla="*/ 0 w 10238"/>
              <a:gd name="connsiteY0" fmla="*/ 103401 h 329565"/>
              <a:gd name="connsiteX1" fmla="*/ 10238 w 10238"/>
              <a:gd name="connsiteY1" fmla="*/ 104511 h 329565"/>
              <a:gd name="connsiteX0" fmla="*/ 0 w 10238"/>
              <a:gd name="connsiteY0" fmla="*/ 217707 h 408735"/>
              <a:gd name="connsiteX1" fmla="*/ 10238 w 10238"/>
              <a:gd name="connsiteY1" fmla="*/ 218817 h 408735"/>
            </a:gdLst>
            <a:ahLst/>
            <a:cxnLst>
              <a:cxn ang="0">
                <a:pos x="connsiteX0" y="connsiteY0"/>
              </a:cxn>
              <a:cxn ang="0">
                <a:pos x="connsiteX1" y="connsiteY1"/>
              </a:cxn>
            </a:cxnLst>
            <a:rect l="l" t="t" r="r" b="b"/>
            <a:pathLst>
              <a:path w="10238" h="408735">
                <a:moveTo>
                  <a:pt x="0" y="217707"/>
                </a:moveTo>
                <a:cubicBezTo>
                  <a:pt x="5046" y="898818"/>
                  <a:pt x="5216" y="-517849"/>
                  <a:pt x="10238" y="218817"/>
                </a:cubicBezTo>
              </a:path>
            </a:pathLst>
          </a:custGeom>
          <a:noFill/>
          <a:ln w="28575">
            <a:solidFill>
              <a:srgbClr val="56C4D2"/>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 name="组合 362"/>
          <p:cNvGrpSpPr>
            <a:grpSpLocks/>
          </p:cNvGrpSpPr>
          <p:nvPr/>
        </p:nvGrpSpPr>
        <p:grpSpPr bwMode="gray">
          <a:xfrm>
            <a:off x="689280" y="5046813"/>
            <a:ext cx="390007" cy="390007"/>
            <a:chOff x="373063" y="2114551"/>
            <a:chExt cx="1114425" cy="1116013"/>
          </a:xfrm>
        </p:grpSpPr>
        <p:sp>
          <p:nvSpPr>
            <p:cNvPr id="18"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 name="组合 341"/>
            <p:cNvGrpSpPr>
              <a:grpSpLocks/>
            </p:cNvGrpSpPr>
            <p:nvPr/>
          </p:nvGrpSpPr>
          <p:grpSpPr bwMode="gray">
            <a:xfrm>
              <a:off x="649288" y="2289176"/>
              <a:ext cx="561975" cy="769938"/>
              <a:chOff x="649288" y="2289176"/>
              <a:chExt cx="561975" cy="769938"/>
            </a:xfrm>
          </p:grpSpPr>
          <p:sp>
            <p:nvSpPr>
              <p:cNvPr id="20"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6" name="文本框 25"/>
          <p:cNvSpPr txBox="1"/>
          <p:nvPr/>
        </p:nvSpPr>
        <p:spPr bwMode="gray">
          <a:xfrm>
            <a:off x="525800" y="5474563"/>
            <a:ext cx="7230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7" name="组合 362"/>
          <p:cNvGrpSpPr>
            <a:grpSpLocks/>
          </p:cNvGrpSpPr>
          <p:nvPr/>
        </p:nvGrpSpPr>
        <p:grpSpPr bwMode="gray">
          <a:xfrm>
            <a:off x="3823730" y="5046813"/>
            <a:ext cx="390007" cy="390007"/>
            <a:chOff x="373063" y="2114551"/>
            <a:chExt cx="1114425" cy="1116013"/>
          </a:xfrm>
        </p:grpSpPr>
        <p:sp>
          <p:nvSpPr>
            <p:cNvPr id="28"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 name="组合 341"/>
            <p:cNvGrpSpPr>
              <a:grpSpLocks/>
            </p:cNvGrpSpPr>
            <p:nvPr/>
          </p:nvGrpSpPr>
          <p:grpSpPr bwMode="gray">
            <a:xfrm>
              <a:off x="649288" y="2289176"/>
              <a:ext cx="561975" cy="769938"/>
              <a:chOff x="649288" y="2289176"/>
              <a:chExt cx="561975" cy="769938"/>
            </a:xfrm>
          </p:grpSpPr>
          <p:sp>
            <p:nvSpPr>
              <p:cNvPr id="30"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36" name="文本框 35"/>
          <p:cNvSpPr txBox="1"/>
          <p:nvPr/>
        </p:nvSpPr>
        <p:spPr bwMode="gray">
          <a:xfrm>
            <a:off x="3657222" y="5474563"/>
            <a:ext cx="7230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2179329" y="4755028"/>
            <a:ext cx="638316" cy="307777"/>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rPr>
              <a:t>Move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Straight Connector 167"/>
          <p:cNvCxnSpPr>
            <a:stCxn id="11" idx="2"/>
            <a:endCxn id="12" idx="0"/>
          </p:cNvCxnSpPr>
          <p:nvPr/>
        </p:nvCxnSpPr>
        <p:spPr bwMode="gray">
          <a:xfrm flipH="1">
            <a:off x="887308" y="4082806"/>
            <a:ext cx="1" cy="45087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167"/>
          <p:cNvCxnSpPr>
            <a:stCxn id="14" idx="2"/>
            <a:endCxn id="15" idx="0"/>
          </p:cNvCxnSpPr>
          <p:nvPr/>
        </p:nvCxnSpPr>
        <p:spPr bwMode="gray">
          <a:xfrm flipH="1">
            <a:off x="4011508" y="4082806"/>
            <a:ext cx="1" cy="45087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5" name="圆角矩形 75"/>
          <p:cNvSpPr/>
          <p:nvPr/>
        </p:nvSpPr>
        <p:spPr bwMode="gray">
          <a:xfrm>
            <a:off x="4841259" y="1486503"/>
            <a:ext cx="6907829"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Scenario description</a:t>
            </a:r>
            <a:endParaRPr lang="en-US" sz="1600" dirty="0">
              <a:solidFill>
                <a:srgbClr val="30B5C5"/>
              </a:solidFill>
              <a:latin typeface="Huawei Sans" panose="020C0503030203020204" pitchFamily="34" charset="0"/>
            </a:endParaRPr>
          </a:p>
        </p:txBody>
      </p:sp>
      <p:sp>
        <p:nvSpPr>
          <p:cNvPr id="56" name="圆角矩形 75"/>
          <p:cNvSpPr/>
          <p:nvPr/>
        </p:nvSpPr>
        <p:spPr bwMode="gray">
          <a:xfrm>
            <a:off x="4841259" y="1932797"/>
            <a:ext cx="6907829" cy="1253976"/>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273050" indent="-273050" fontAlgn="ctr">
              <a:lnSpc>
                <a:spcPts val="2000"/>
              </a:lnSpc>
              <a:spcAft>
                <a:spcPts val="600"/>
              </a:spcAft>
              <a:buFont typeface="+mj-lt"/>
              <a:buAutoNum type="arabicPeriod"/>
            </a:pPr>
            <a:r>
              <a:rPr lang="en-US" altLang="zh-CN" sz="1400" dirty="0">
                <a:solidFill>
                  <a:schemeClr val="tx1">
                    <a:lumMod val="95000"/>
                    <a:lumOff val="5000"/>
                  </a:schemeClr>
                </a:solidFill>
                <a:latin typeface="Huawei Sans" panose="020C0503030203020204" pitchFamily="34" charset="0"/>
              </a:rPr>
              <a:t>User mobility requirements, such as mobile working, are common on large-scale campus networks.</a:t>
            </a:r>
            <a:endParaRPr lang="en-US" altLang="zh-CN" sz="1400" dirty="0">
              <a:solidFill>
                <a:schemeClr val="tx1">
                  <a:lumMod val="95000"/>
                  <a:lumOff val="5000"/>
                </a:schemeClr>
              </a:solidFill>
              <a:latin typeface="Huawei Sans" panose="020C0503030203020204" pitchFamily="34" charset="0"/>
              <a:ea typeface="微软雅黑" panose="020B0503020204020204" pitchFamily="34" charset="-122"/>
              <a:cs typeface="Arial" panose="020B0604020202020204" pitchFamily="34" charset="0"/>
            </a:endParaRPr>
          </a:p>
          <a:p>
            <a:pPr marL="273050" indent="-273050" fontAlgn="ctr">
              <a:lnSpc>
                <a:spcPts val="2000"/>
              </a:lnSpc>
              <a:spcAft>
                <a:spcPts val="600"/>
              </a:spcAft>
              <a:buFont typeface="+mj-lt"/>
              <a:buAutoNum type="arabicPeriod"/>
            </a:pPr>
            <a:r>
              <a:rPr lang="en-US" altLang="zh-CN" sz="1400" dirty="0">
                <a:solidFill>
                  <a:schemeClr val="tx1">
                    <a:lumMod val="95000"/>
                    <a:lumOff val="5000"/>
                  </a:schemeClr>
                </a:solidFill>
                <a:latin typeface="Huawei Sans" panose="020C0503030203020204" pitchFamily="34" charset="0"/>
              </a:rPr>
              <a:t>To ease campus network management, it is required that users obtain the same network access policy regardless of their </a:t>
            </a:r>
            <a:r>
              <a:rPr lang="en-US" altLang="zh-CN" sz="1400" dirty="0" smtClean="0">
                <a:solidFill>
                  <a:schemeClr val="tx1">
                    <a:lumMod val="95000"/>
                    <a:lumOff val="5000"/>
                  </a:schemeClr>
                </a:solidFill>
                <a:latin typeface="Huawei Sans" panose="020C0503030203020204" pitchFamily="34" charset="0"/>
              </a:rPr>
              <a:t>locations </a:t>
            </a:r>
            <a:r>
              <a:rPr lang="en-US" altLang="zh-CN" sz="1400" dirty="0">
                <a:solidFill>
                  <a:schemeClr val="tx1">
                    <a:lumMod val="95000"/>
                    <a:lumOff val="5000"/>
                  </a:schemeClr>
                </a:solidFill>
                <a:latin typeface="Huawei Sans" panose="020C0503030203020204" pitchFamily="34" charset="0"/>
              </a:rPr>
              <a:t>and IP </a:t>
            </a:r>
            <a:r>
              <a:rPr lang="en-US" altLang="zh-CN" sz="1400" dirty="0" smtClean="0">
                <a:solidFill>
                  <a:schemeClr val="tx1">
                    <a:lumMod val="95000"/>
                    <a:lumOff val="5000"/>
                  </a:schemeClr>
                </a:solidFill>
                <a:latin typeface="Huawei Sans" panose="020C0503030203020204" pitchFamily="34" charset="0"/>
              </a:rPr>
              <a:t>addresses.</a:t>
            </a:r>
            <a:endParaRPr lang="en-US" altLang="zh-CN" sz="1400" dirty="0">
              <a:solidFill>
                <a:schemeClr val="tx1">
                  <a:lumMod val="95000"/>
                  <a:lumOff val="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57" name="圆角矩形 75"/>
          <p:cNvSpPr/>
          <p:nvPr/>
        </p:nvSpPr>
        <p:spPr bwMode="gray">
          <a:xfrm>
            <a:off x="4841259" y="3432435"/>
            <a:ext cx="6907829"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Solution challenges</a:t>
            </a:r>
            <a:endParaRPr lang="en-US" sz="1600" dirty="0">
              <a:solidFill>
                <a:srgbClr val="30B5C5"/>
              </a:solidFill>
              <a:latin typeface="Huawei Sans" panose="020C0503030203020204" pitchFamily="34" charset="0"/>
            </a:endParaRPr>
          </a:p>
        </p:txBody>
      </p:sp>
      <p:sp>
        <p:nvSpPr>
          <p:cNvPr id="58" name="圆角矩形 75"/>
          <p:cNvSpPr/>
          <p:nvPr/>
        </p:nvSpPr>
        <p:spPr bwMode="gray">
          <a:xfrm>
            <a:off x="4841259" y="3878728"/>
            <a:ext cx="6907829" cy="1780472"/>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273050" indent="-273050" fontAlgn="ctr">
              <a:lnSpc>
                <a:spcPts val="2000"/>
              </a:lnSpc>
              <a:spcAft>
                <a:spcPts val="600"/>
              </a:spcAft>
              <a:buFont typeface="+mj-lt"/>
              <a:buAutoNum type="arabicPeriod"/>
            </a:pPr>
            <a:r>
              <a:rPr lang="en-US" altLang="zh-CN" sz="1400" dirty="0">
                <a:solidFill>
                  <a:schemeClr val="tx1">
                    <a:lumMod val="95000"/>
                    <a:lumOff val="5000"/>
                  </a:schemeClr>
                </a:solidFill>
                <a:latin typeface="Huawei Sans" panose="020C0503030203020204" pitchFamily="34" charset="0"/>
              </a:rPr>
              <a:t>How to ensure that users can access the campus network </a:t>
            </a:r>
            <a:r>
              <a:rPr lang="en-US" altLang="zh-CN" sz="1400" dirty="0" smtClean="0">
                <a:solidFill>
                  <a:schemeClr val="tx1">
                    <a:lumMod val="95000"/>
                    <a:lumOff val="5000"/>
                  </a:schemeClr>
                </a:solidFill>
                <a:latin typeface="Huawei Sans" panose="020C0503030203020204" pitchFamily="34" charset="0"/>
              </a:rPr>
              <a:t>from any place?</a:t>
            </a:r>
            <a:endParaRPr lang="en-US" altLang="zh-CN" sz="1400" dirty="0">
              <a:solidFill>
                <a:schemeClr val="tx1">
                  <a:lumMod val="95000"/>
                  <a:lumOff val="5000"/>
                </a:schemeClr>
              </a:solidFill>
              <a:latin typeface="Huawei Sans" panose="020C0503030203020204" pitchFamily="34" charset="0"/>
              <a:ea typeface="微软雅黑" panose="020B0503020204020204" pitchFamily="34" charset="-122"/>
              <a:cs typeface="Arial" panose="020B0604020202020204" pitchFamily="34" charset="0"/>
            </a:endParaRPr>
          </a:p>
          <a:p>
            <a:pPr marL="273050" indent="-273050" fontAlgn="ctr">
              <a:lnSpc>
                <a:spcPts val="2000"/>
              </a:lnSpc>
              <a:spcAft>
                <a:spcPts val="600"/>
              </a:spcAft>
              <a:buFont typeface="+mj-lt"/>
              <a:buAutoNum type="arabicPeriod"/>
            </a:pPr>
            <a:r>
              <a:rPr lang="en-US" altLang="zh-CN" sz="1400" dirty="0">
                <a:solidFill>
                  <a:schemeClr val="tx1">
                    <a:lumMod val="95000"/>
                    <a:lumOff val="5000"/>
                  </a:schemeClr>
                </a:solidFill>
                <a:latin typeface="Huawei Sans" panose="020C0503030203020204" pitchFamily="34" charset="0"/>
              </a:rPr>
              <a:t>How to ensure the security of user access to the campus network?</a:t>
            </a:r>
            <a:endParaRPr lang="en-US" altLang="zh-CN" sz="1400" dirty="0">
              <a:solidFill>
                <a:schemeClr val="tx1">
                  <a:lumMod val="95000"/>
                  <a:lumOff val="5000"/>
                </a:schemeClr>
              </a:solidFill>
              <a:latin typeface="Huawei Sans" panose="020C0503030203020204" pitchFamily="34" charset="0"/>
              <a:ea typeface="微软雅黑" panose="020B0503020204020204" pitchFamily="34" charset="-122"/>
              <a:cs typeface="Arial" panose="020B0604020202020204" pitchFamily="34" charset="0"/>
            </a:endParaRPr>
          </a:p>
          <a:p>
            <a:pPr marL="273050" indent="-273050" fontAlgn="ctr">
              <a:lnSpc>
                <a:spcPts val="2000"/>
              </a:lnSpc>
              <a:spcAft>
                <a:spcPts val="600"/>
              </a:spcAft>
              <a:buFont typeface="+mj-lt"/>
              <a:buAutoNum type="arabicPeriod"/>
            </a:pPr>
            <a:r>
              <a:rPr lang="en-US" altLang="zh-CN" sz="1400" dirty="0">
                <a:solidFill>
                  <a:schemeClr val="tx1">
                    <a:lumMod val="95000"/>
                    <a:lumOff val="5000"/>
                  </a:schemeClr>
                </a:solidFill>
                <a:latin typeface="Huawei Sans" panose="020C0503030203020204" pitchFamily="34" charset="0"/>
              </a:rPr>
              <a:t>Can user information be managed in a centralized manner?</a:t>
            </a:r>
            <a:endParaRPr lang="en-US" altLang="zh-CN" sz="1400" dirty="0">
              <a:solidFill>
                <a:schemeClr val="tx1">
                  <a:lumMod val="95000"/>
                  <a:lumOff val="5000"/>
                </a:schemeClr>
              </a:solidFill>
              <a:latin typeface="Huawei Sans" panose="020C0503030203020204" pitchFamily="34" charset="0"/>
              <a:ea typeface="微软雅黑" panose="020B0503020204020204" pitchFamily="34" charset="-122"/>
              <a:cs typeface="Arial" panose="020B0604020202020204" pitchFamily="34" charset="0"/>
            </a:endParaRPr>
          </a:p>
          <a:p>
            <a:pPr marL="273050" indent="-273050" fontAlgn="ctr">
              <a:lnSpc>
                <a:spcPts val="2000"/>
              </a:lnSpc>
              <a:spcAft>
                <a:spcPts val="600"/>
              </a:spcAft>
              <a:buFont typeface="+mj-lt"/>
              <a:buAutoNum type="arabicPeriod"/>
            </a:pPr>
            <a:r>
              <a:rPr lang="en-US" altLang="zh-CN" sz="1400" dirty="0">
                <a:solidFill>
                  <a:schemeClr val="tx1">
                    <a:lumMod val="95000"/>
                    <a:lumOff val="5000"/>
                  </a:schemeClr>
                </a:solidFill>
                <a:latin typeface="Huawei Sans" panose="020C0503030203020204" pitchFamily="34" charset="0"/>
              </a:rPr>
              <a:t>Are the network configuration and configuration delivery simple enough? </a:t>
            </a:r>
            <a:endParaRPr lang="en-US" altLang="zh-CN" sz="1400" dirty="0">
              <a:solidFill>
                <a:schemeClr val="tx1">
                  <a:lumMod val="95000"/>
                  <a:lumOff val="5000"/>
                </a:schemeClr>
              </a:solidFill>
              <a:latin typeface="Huawei Sans" panose="020C0503030203020204" pitchFamily="34" charset="0"/>
              <a:ea typeface="微软雅黑" panose="020B0503020204020204" pitchFamily="34" charset="-122"/>
              <a:cs typeface="Arial" panose="020B0604020202020204" pitchFamily="34" charset="0"/>
            </a:endParaRPr>
          </a:p>
          <a:p>
            <a:pPr marL="273050" indent="-273050" fontAlgn="ctr">
              <a:lnSpc>
                <a:spcPts val="2000"/>
              </a:lnSpc>
              <a:spcAft>
                <a:spcPts val="600"/>
              </a:spcAft>
              <a:buFont typeface="+mj-lt"/>
              <a:buAutoNum type="arabicPeriod"/>
            </a:pPr>
            <a:r>
              <a:rPr lang="en-US" altLang="zh-CN" sz="1400" dirty="0">
                <a:solidFill>
                  <a:schemeClr val="tx1">
                    <a:lumMod val="95000"/>
                    <a:lumOff val="5000"/>
                  </a:schemeClr>
                </a:solidFill>
                <a:latin typeface="Huawei Sans" panose="020C0503030203020204" pitchFamily="34" charset="0"/>
              </a:rPr>
              <a:t>Is it easy to adjust policies?</a:t>
            </a:r>
            <a:endParaRPr lang="en-US" altLang="zh-CN" sz="1400" dirty="0">
              <a:solidFill>
                <a:schemeClr val="tx1">
                  <a:lumMod val="95000"/>
                  <a:lumOff val="5000"/>
                </a:schemeClr>
              </a:solidFill>
              <a:latin typeface="Huawei Sans" panose="020C0503030203020204" pitchFamily="34" charset="0"/>
              <a:ea typeface="微软雅黑" panose="020B0503020204020204"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7106827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fontScale="90000"/>
          </a:bodyPr>
          <a:lstStyle/>
          <a:p>
            <a:pPr fontAlgn="ctr"/>
            <a:r>
              <a:rPr lang="en-US" dirty="0" smtClean="0">
                <a:latin typeface="Huawei Sans" panose="020C0503030203020204" pitchFamily="34" charset="0"/>
              </a:rPr>
              <a:t>Traditional Solution: Using NAC Together with VLANs and ACLs</a:t>
            </a:r>
            <a:endParaRPr lang="en-US" dirty="0">
              <a:latin typeface="Huawei Sans" panose="020C0503030203020204" pitchFamily="34" charset="0"/>
            </a:endParaRPr>
          </a:p>
        </p:txBody>
      </p:sp>
      <p:sp>
        <p:nvSpPr>
          <p:cNvPr id="72" name="文本占位符 71"/>
          <p:cNvSpPr>
            <a:spLocks noGrp="1"/>
          </p:cNvSpPr>
          <p:nvPr>
            <p:ph type="body" sz="quarter" idx="10"/>
          </p:nvPr>
        </p:nvSpPr>
        <p:spPr bwMode="gray"/>
        <p:txBody>
          <a:bodyPr/>
          <a:lstStyle/>
          <a:p>
            <a:pPr marL="0" indent="0" algn="l">
              <a:buNone/>
            </a:pPr>
            <a:r>
              <a:rPr lang="en-US" sz="1800" dirty="0" smtClean="0">
                <a:latin typeface="Huawei Sans" panose="020C0503030203020204" pitchFamily="34" charset="0"/>
              </a:rPr>
              <a:t>On a traditional campus network, users' network access rights are controlled using the NAC technology together with VLANs and ACLs. However, this solution has the following defects.</a:t>
            </a:r>
            <a:endParaRPr lang="en-US" altLang="zh-CN" sz="1800" dirty="0" smtClean="0">
              <a:latin typeface="Huawei Sans" panose="020C0503030203020204" pitchFamily="34" charset="0"/>
              <a:sym typeface="Huawei Sans" panose="020C0503030203020204" pitchFamily="34" charset="0"/>
            </a:endParaRPr>
          </a:p>
          <a:p>
            <a:endParaRPr lang="en-US" altLang="zh-CN" sz="1800" dirty="0">
              <a:latin typeface="Huawei Sans" panose="020C0503030203020204" pitchFamily="34" charset="0"/>
              <a:sym typeface="Huawei Sans" panose="020C0503030203020204" pitchFamily="34" charset="0"/>
            </a:endParaRPr>
          </a:p>
        </p:txBody>
      </p:sp>
      <p:cxnSp>
        <p:nvCxnSpPr>
          <p:cNvPr id="42" name="Straight Arrow Connector 141"/>
          <p:cNvCxnSpPr>
            <a:stCxn id="44" idx="3"/>
          </p:cNvCxnSpPr>
          <p:nvPr/>
        </p:nvCxnSpPr>
        <p:spPr bwMode="gray">
          <a:xfrm flipV="1">
            <a:off x="3589889" y="4553019"/>
            <a:ext cx="654790" cy="605478"/>
          </a:xfrm>
          <a:prstGeom prst="straightConnector1">
            <a:avLst/>
          </a:prstGeom>
          <a:ln w="127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141"/>
          <p:cNvCxnSpPr/>
          <p:nvPr/>
        </p:nvCxnSpPr>
        <p:spPr bwMode="gray">
          <a:xfrm>
            <a:off x="3206839" y="3246651"/>
            <a:ext cx="991557" cy="940198"/>
          </a:xfrm>
          <a:prstGeom prst="straightConnector1">
            <a:avLst/>
          </a:prstGeom>
          <a:ln w="1270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4" name="矩形 43"/>
          <p:cNvSpPr/>
          <p:nvPr/>
        </p:nvSpPr>
        <p:spPr bwMode="gray">
          <a:xfrm>
            <a:off x="694592" y="4689137"/>
            <a:ext cx="2895297" cy="938719"/>
          </a:xfrm>
          <a:prstGeom prst="rect">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r>
              <a:rPr lang="en-US" altLang="zh-CN" sz="1100" b="1" dirty="0" smtClean="0">
                <a:solidFill>
                  <a:schemeClr val="tx1"/>
                </a:solidFill>
                <a:latin typeface="Huawei Sans" panose="020C0503030203020204" pitchFamily="34" charset="0"/>
              </a:rPr>
              <a:t>The deployment </a:t>
            </a:r>
            <a:r>
              <a:rPr lang="en-US" altLang="zh-CN" sz="1100" b="1" dirty="0">
                <a:solidFill>
                  <a:schemeClr val="tx1"/>
                </a:solidFill>
                <a:latin typeface="Huawei Sans" panose="020C0503030203020204" pitchFamily="34" charset="0"/>
              </a:rPr>
              <a:t>and maintenance workload </a:t>
            </a:r>
            <a:r>
              <a:rPr lang="en-US" altLang="zh-CN" sz="1100" b="1" dirty="0" smtClean="0">
                <a:solidFill>
                  <a:schemeClr val="tx1"/>
                </a:solidFill>
                <a:latin typeface="Huawei Sans" panose="020C0503030203020204" pitchFamily="34" charset="0"/>
              </a:rPr>
              <a:t>is heavy.</a:t>
            </a:r>
            <a:endParaRPr lang="en-US" altLang="zh-CN" sz="1100" b="1" dirty="0">
              <a:solidFill>
                <a:schemeClr val="tx1"/>
              </a:solidFill>
              <a:latin typeface="Huawei Sans" panose="020C0503030203020204" pitchFamily="34" charset="0"/>
            </a:endParaRPr>
          </a:p>
          <a:p>
            <a:pPr defTabSz="914400" fontAlgn="ctr"/>
            <a:r>
              <a:rPr lang="en-US" altLang="zh-CN" sz="1100" dirty="0">
                <a:solidFill>
                  <a:schemeClr val="tx1"/>
                </a:solidFill>
                <a:latin typeface="Huawei Sans" panose="020C0503030203020204" pitchFamily="34" charset="0"/>
              </a:rPr>
              <a:t>VLANs and ACLs </a:t>
            </a:r>
            <a:r>
              <a:rPr lang="en-US" altLang="zh-CN" sz="1100" dirty="0" smtClean="0">
                <a:solidFill>
                  <a:schemeClr val="tx1"/>
                </a:solidFill>
                <a:latin typeface="Huawei Sans" panose="020C0503030203020204" pitchFamily="34" charset="0"/>
              </a:rPr>
              <a:t>need to be configured </a:t>
            </a:r>
            <a:r>
              <a:rPr lang="en-US" altLang="zh-CN" sz="1100" dirty="0">
                <a:solidFill>
                  <a:schemeClr val="tx1"/>
                </a:solidFill>
                <a:latin typeface="Huawei Sans" panose="020C0503030203020204" pitchFamily="34" charset="0"/>
              </a:rPr>
              <a:t>on a large number of switches </a:t>
            </a:r>
            <a:r>
              <a:rPr lang="en-US" altLang="zh-CN" sz="1100" dirty="0" smtClean="0">
                <a:solidFill>
                  <a:schemeClr val="tx1"/>
                </a:solidFill>
                <a:latin typeface="Huawei Sans" panose="020C0503030203020204" pitchFamily="34" charset="0"/>
              </a:rPr>
              <a:t>that function as authentication points </a:t>
            </a:r>
            <a:r>
              <a:rPr lang="en-US" altLang="zh-CN" sz="1100" dirty="0">
                <a:solidFill>
                  <a:schemeClr val="tx1"/>
                </a:solidFill>
                <a:latin typeface="Huawei Sans" panose="020C0503030203020204" pitchFamily="34" charset="0"/>
              </a:rPr>
              <a:t>in advance.</a:t>
            </a:r>
          </a:p>
        </p:txBody>
      </p:sp>
      <p:sp>
        <p:nvSpPr>
          <p:cNvPr id="45" name="矩形 44"/>
          <p:cNvSpPr/>
          <p:nvPr/>
        </p:nvSpPr>
        <p:spPr bwMode="gray">
          <a:xfrm>
            <a:off x="689996" y="2413049"/>
            <a:ext cx="3096876" cy="833602"/>
          </a:xfrm>
          <a:prstGeom prst="rect">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r>
              <a:rPr lang="en-US" altLang="zh-CN" sz="1100" b="1" dirty="0">
                <a:solidFill>
                  <a:schemeClr val="tx1"/>
                </a:solidFill>
                <a:latin typeface="Huawei Sans" panose="020C0503030203020204" pitchFamily="34" charset="0"/>
              </a:rPr>
              <a:t>The association </a:t>
            </a:r>
            <a:r>
              <a:rPr lang="en-US" altLang="zh-CN" sz="1100" b="1" dirty="0" smtClean="0">
                <a:solidFill>
                  <a:schemeClr val="tx1"/>
                </a:solidFill>
                <a:latin typeface="Huawei Sans" panose="020C0503030203020204" pitchFamily="34" charset="0"/>
              </a:rPr>
              <a:t>between ACLs and users </a:t>
            </a:r>
            <a:r>
              <a:rPr lang="en-US" altLang="zh-CN" sz="1100" b="1" dirty="0">
                <a:solidFill>
                  <a:schemeClr val="tx1"/>
                </a:solidFill>
                <a:latin typeface="Huawei Sans" panose="020C0503030203020204" pitchFamily="34" charset="0"/>
              </a:rPr>
              <a:t>takes effect only on authentication points.</a:t>
            </a:r>
          </a:p>
          <a:p>
            <a:pPr defTabSz="914400" fontAlgn="ctr"/>
            <a:r>
              <a:rPr lang="en-US" altLang="zh-CN" sz="1100" dirty="0">
                <a:solidFill>
                  <a:schemeClr val="tx1"/>
                </a:solidFill>
                <a:latin typeface="Huawei Sans" panose="020C0503030203020204" pitchFamily="34" charset="0"/>
              </a:rPr>
              <a:t>For non-authentication points, policies must be configured based on IP addresses.</a:t>
            </a:r>
          </a:p>
        </p:txBody>
      </p:sp>
      <p:cxnSp>
        <p:nvCxnSpPr>
          <p:cNvPr id="46" name="Straight Arrow Connector 141"/>
          <p:cNvCxnSpPr/>
          <p:nvPr/>
        </p:nvCxnSpPr>
        <p:spPr bwMode="gray">
          <a:xfrm flipH="1" flipV="1">
            <a:off x="7859788" y="4518784"/>
            <a:ext cx="654790" cy="805056"/>
          </a:xfrm>
          <a:prstGeom prst="straightConnector1">
            <a:avLst/>
          </a:prstGeom>
          <a:ln w="127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141"/>
          <p:cNvCxnSpPr>
            <a:stCxn id="44" idx="3"/>
            <a:endCxn id="18" idx="1"/>
          </p:cNvCxnSpPr>
          <p:nvPr/>
        </p:nvCxnSpPr>
        <p:spPr bwMode="gray">
          <a:xfrm flipV="1">
            <a:off x="3589889" y="4352192"/>
            <a:ext cx="3778990" cy="806305"/>
          </a:xfrm>
          <a:prstGeom prst="straightConnector1">
            <a:avLst/>
          </a:prstGeom>
          <a:ln w="127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141"/>
          <p:cNvCxnSpPr>
            <a:endCxn id="15" idx="3"/>
          </p:cNvCxnSpPr>
          <p:nvPr/>
        </p:nvCxnSpPr>
        <p:spPr bwMode="gray">
          <a:xfrm flipH="1" flipV="1">
            <a:off x="4735588" y="4352192"/>
            <a:ext cx="3778989" cy="971648"/>
          </a:xfrm>
          <a:prstGeom prst="straightConnector1">
            <a:avLst/>
          </a:prstGeom>
          <a:ln w="1270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9" name="矩形 48"/>
          <p:cNvSpPr/>
          <p:nvPr/>
        </p:nvSpPr>
        <p:spPr bwMode="gray">
          <a:xfrm>
            <a:off x="8514578" y="4689136"/>
            <a:ext cx="3082476" cy="1422571"/>
          </a:xfrm>
          <a:prstGeom prst="rect">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r>
              <a:rPr lang="en-US" altLang="zh-CN" sz="1100" b="1" dirty="0">
                <a:solidFill>
                  <a:schemeClr val="tx1"/>
                </a:solidFill>
                <a:latin typeface="Huawei Sans" panose="020C0503030203020204" pitchFamily="34" charset="0"/>
              </a:rPr>
              <a:t>ACLs </a:t>
            </a:r>
            <a:r>
              <a:rPr lang="en-US" altLang="zh-CN" sz="1100" b="1" dirty="0" smtClean="0">
                <a:solidFill>
                  <a:schemeClr val="tx1"/>
                </a:solidFill>
                <a:latin typeface="Huawei Sans" panose="020C0503030203020204" pitchFamily="34" charset="0"/>
              </a:rPr>
              <a:t>need to be </a:t>
            </a:r>
            <a:r>
              <a:rPr lang="en-US" altLang="zh-CN" sz="1100" b="1" dirty="0">
                <a:solidFill>
                  <a:schemeClr val="tx1"/>
                </a:solidFill>
                <a:latin typeface="Huawei Sans" panose="020C0503030203020204" pitchFamily="34" charset="0"/>
              </a:rPr>
              <a:t>configured in advance.</a:t>
            </a:r>
          </a:p>
          <a:p>
            <a:pPr defTabSz="914400" fontAlgn="ctr"/>
            <a:r>
              <a:rPr lang="en-US" altLang="zh-CN" sz="1100" dirty="0" smtClean="0">
                <a:solidFill>
                  <a:schemeClr val="tx1"/>
                </a:solidFill>
                <a:latin typeface="Huawei Sans" panose="020C0503030203020204" pitchFamily="34" charset="0"/>
              </a:rPr>
              <a:t>At least </a:t>
            </a:r>
            <a:r>
              <a:rPr lang="en-US" altLang="zh-CN" sz="1100" dirty="0">
                <a:solidFill>
                  <a:schemeClr val="tx1"/>
                </a:solidFill>
                <a:latin typeface="Huawei Sans" panose="020C0503030203020204" pitchFamily="34" charset="0"/>
              </a:rPr>
              <a:t>the range of destination IP addresses </a:t>
            </a:r>
            <a:r>
              <a:rPr lang="en-US" altLang="zh-CN" sz="1100" dirty="0" smtClean="0">
                <a:solidFill>
                  <a:schemeClr val="tx1"/>
                </a:solidFill>
                <a:latin typeface="Huawei Sans" panose="020C0503030203020204" pitchFamily="34" charset="0"/>
              </a:rPr>
              <a:t>to which users are permitted or </a:t>
            </a:r>
            <a:r>
              <a:rPr lang="en-US" altLang="zh-CN" sz="1100" dirty="0">
                <a:solidFill>
                  <a:schemeClr val="tx1"/>
                </a:solidFill>
                <a:latin typeface="Huawei Sans" panose="020C0503030203020204" pitchFamily="34" charset="0"/>
              </a:rPr>
              <a:t>denied </a:t>
            </a:r>
            <a:r>
              <a:rPr lang="en-US" altLang="zh-CN" sz="1100" dirty="0" smtClean="0">
                <a:solidFill>
                  <a:schemeClr val="tx1"/>
                </a:solidFill>
                <a:latin typeface="Huawei Sans" panose="020C0503030203020204" pitchFamily="34" charset="0"/>
              </a:rPr>
              <a:t>access </a:t>
            </a:r>
            <a:r>
              <a:rPr lang="en-US" altLang="zh-CN" sz="1100" dirty="0">
                <a:solidFill>
                  <a:schemeClr val="tx1"/>
                </a:solidFill>
                <a:latin typeface="Huawei Sans" panose="020C0503030203020204" pitchFamily="34" charset="0"/>
              </a:rPr>
              <a:t>must be </a:t>
            </a:r>
            <a:r>
              <a:rPr lang="en-US" altLang="zh-CN" sz="1100" dirty="0" smtClean="0">
                <a:solidFill>
                  <a:schemeClr val="tx1"/>
                </a:solidFill>
                <a:latin typeface="Huawei Sans" panose="020C0503030203020204" pitchFamily="34" charset="0"/>
              </a:rPr>
              <a:t>defined in ACLs.</a:t>
            </a:r>
            <a:endParaRPr lang="en-US" altLang="zh-CN" sz="1100" dirty="0">
              <a:solidFill>
                <a:schemeClr val="tx1"/>
              </a:solidFill>
              <a:latin typeface="Huawei Sans" panose="020C0503030203020204" pitchFamily="34" charset="0"/>
            </a:endParaRPr>
          </a:p>
          <a:p>
            <a:pPr defTabSz="914400" fontAlgn="ctr"/>
            <a:r>
              <a:rPr lang="en-US" altLang="zh-CN" sz="1100" dirty="0" smtClean="0">
                <a:solidFill>
                  <a:schemeClr val="tx1"/>
                </a:solidFill>
                <a:latin typeface="Huawei Sans" panose="020C0503030203020204" pitchFamily="34" charset="0"/>
              </a:rPr>
              <a:t>Therefore, </a:t>
            </a:r>
            <a:r>
              <a:rPr lang="en-US" altLang="zh-CN" sz="1100" dirty="0">
                <a:solidFill>
                  <a:schemeClr val="tx1"/>
                </a:solidFill>
                <a:latin typeface="Huawei Sans" panose="020C0503030203020204" pitchFamily="34" charset="0"/>
              </a:rPr>
              <a:t>if IP addresses of users are not fixed,</a:t>
            </a:r>
            <a:r>
              <a:rPr lang="en-US" altLang="zh-CN" sz="1100" dirty="0" smtClean="0">
                <a:solidFill>
                  <a:schemeClr val="tx1"/>
                </a:solidFill>
                <a:latin typeface="Huawei Sans" panose="020C0503030203020204" pitchFamily="34" charset="0"/>
              </a:rPr>
              <a:t> ACLs are not suitable for controlling traffic sent from or destined for these users.</a:t>
            </a:r>
            <a:endParaRPr lang="en-US" altLang="zh-CN" sz="1100" dirty="0">
              <a:solidFill>
                <a:schemeClr val="tx1"/>
              </a:solidFill>
              <a:latin typeface="Huawei Sans" panose="020C0503030203020204" pitchFamily="34" charset="0"/>
            </a:endParaRPr>
          </a:p>
        </p:txBody>
      </p:sp>
      <p:sp>
        <p:nvSpPr>
          <p:cNvPr id="50" name="矩形 49"/>
          <p:cNvSpPr/>
          <p:nvPr/>
        </p:nvSpPr>
        <p:spPr bwMode="gray">
          <a:xfrm>
            <a:off x="8514579" y="2404373"/>
            <a:ext cx="3082476" cy="833603"/>
          </a:xfrm>
          <a:prstGeom prst="rect">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r>
              <a:rPr lang="en-US" altLang="zh-CN" sz="1100" b="1" dirty="0">
                <a:solidFill>
                  <a:schemeClr val="tx1"/>
                </a:solidFill>
                <a:latin typeface="Huawei Sans" panose="020C0503030203020204" pitchFamily="34" charset="0"/>
              </a:rPr>
              <a:t>Employees </a:t>
            </a:r>
            <a:r>
              <a:rPr lang="en-US" altLang="zh-CN" sz="1100" b="1" dirty="0" smtClean="0">
                <a:solidFill>
                  <a:schemeClr val="tx1"/>
                </a:solidFill>
                <a:latin typeface="Huawei Sans" panose="020C0503030203020204" pitchFamily="34" charset="0"/>
              </a:rPr>
              <a:t>are required to </a:t>
            </a:r>
            <a:r>
              <a:rPr lang="en-US" altLang="zh-CN" sz="1100" b="1" dirty="0">
                <a:solidFill>
                  <a:schemeClr val="tx1"/>
                </a:solidFill>
                <a:latin typeface="Huawei Sans" panose="020C0503030203020204" pitchFamily="34" charset="0"/>
              </a:rPr>
              <a:t>access the network and go online </a:t>
            </a:r>
            <a:r>
              <a:rPr lang="en-US" altLang="zh-CN" sz="1100" b="1" dirty="0" smtClean="0">
                <a:solidFill>
                  <a:schemeClr val="tx1"/>
                </a:solidFill>
                <a:latin typeface="Huawei Sans" panose="020C0503030203020204" pitchFamily="34" charset="0"/>
              </a:rPr>
              <a:t>through a </a:t>
            </a:r>
            <a:r>
              <a:rPr lang="en-US" altLang="zh-CN" sz="1100" b="1" dirty="0">
                <a:solidFill>
                  <a:schemeClr val="tx1"/>
                </a:solidFill>
                <a:latin typeface="Huawei Sans" panose="020C0503030203020204" pitchFamily="34" charset="0"/>
              </a:rPr>
              <a:t>specified switch, VLAN, or network segment.</a:t>
            </a:r>
          </a:p>
        </p:txBody>
      </p:sp>
      <p:grpSp>
        <p:nvGrpSpPr>
          <p:cNvPr id="64" name="组合 63"/>
          <p:cNvGrpSpPr/>
          <p:nvPr/>
        </p:nvGrpSpPr>
        <p:grpSpPr bwMode="gray">
          <a:xfrm>
            <a:off x="4244679" y="2003895"/>
            <a:ext cx="3615109" cy="3903137"/>
            <a:chOff x="4244679" y="1734510"/>
            <a:chExt cx="3615109" cy="3903137"/>
          </a:xfrm>
        </p:grpSpPr>
        <p:cxnSp>
          <p:nvCxnSpPr>
            <p:cNvPr id="8" name="Straight Connector 167"/>
            <p:cNvCxnSpPr>
              <a:stCxn id="14" idx="2"/>
              <a:endCxn id="15" idx="0"/>
            </p:cNvCxnSpPr>
            <p:nvPr/>
          </p:nvCxnSpPr>
          <p:spPr bwMode="gray">
            <a:xfrm>
              <a:off x="4490134" y="3202963"/>
              <a:ext cx="0" cy="67901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a:stCxn id="17" idx="2"/>
              <a:endCxn id="18" idx="0"/>
            </p:cNvCxnSpPr>
            <p:nvPr/>
          </p:nvCxnSpPr>
          <p:spPr bwMode="gray">
            <a:xfrm>
              <a:off x="7614334" y="3202963"/>
              <a:ext cx="0" cy="67901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1" name="Straight Connector 166"/>
            <p:cNvCxnSpPr>
              <a:endCxn id="17" idx="0"/>
            </p:cNvCxnSpPr>
            <p:nvPr/>
          </p:nvCxnSpPr>
          <p:spPr bwMode="gray">
            <a:xfrm>
              <a:off x="6052232" y="1897938"/>
              <a:ext cx="1562102" cy="9033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67"/>
            <p:cNvCxnSpPr>
              <a:endCxn id="14" idx="0"/>
            </p:cNvCxnSpPr>
            <p:nvPr/>
          </p:nvCxnSpPr>
          <p:spPr bwMode="gray">
            <a:xfrm flipH="1">
              <a:off x="4490134" y="1897938"/>
              <a:ext cx="1562098" cy="90337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3" name="图片 86" descr="核心交换机.png"/>
            <p:cNvPicPr>
              <a:picLocks noChangeAspect="1"/>
            </p:cNvPicPr>
            <p:nvPr/>
          </p:nvPicPr>
          <p:blipFill>
            <a:blip r:embed="rId3" cstate="print"/>
            <a:stretch>
              <a:fillRect/>
            </a:stretch>
          </p:blipFill>
          <p:spPr bwMode="gray">
            <a:xfrm>
              <a:off x="5806779" y="1734510"/>
              <a:ext cx="490909" cy="401653"/>
            </a:xfrm>
            <a:prstGeom prst="rect">
              <a:avLst/>
            </a:prstGeom>
          </p:spPr>
        </p:pic>
        <p:pic>
          <p:nvPicPr>
            <p:cNvPr id="14" name="图片 87" descr="汇聚交换机.png"/>
            <p:cNvPicPr>
              <a:picLocks noChangeAspect="1"/>
            </p:cNvPicPr>
            <p:nvPr/>
          </p:nvPicPr>
          <p:blipFill>
            <a:blip r:embed="rId4" cstate="print"/>
            <a:stretch>
              <a:fillRect/>
            </a:stretch>
          </p:blipFill>
          <p:spPr bwMode="gray">
            <a:xfrm>
              <a:off x="4244679" y="2801310"/>
              <a:ext cx="490909" cy="401653"/>
            </a:xfrm>
            <a:prstGeom prst="rect">
              <a:avLst/>
            </a:prstGeom>
          </p:spPr>
        </p:pic>
        <p:pic>
          <p:nvPicPr>
            <p:cNvPr id="15" name="图片 76" descr="接入交换机.png"/>
            <p:cNvPicPr>
              <a:picLocks noChangeAspect="1"/>
            </p:cNvPicPr>
            <p:nvPr/>
          </p:nvPicPr>
          <p:blipFill>
            <a:blip r:embed="rId5" cstate="print"/>
            <a:stretch>
              <a:fillRect/>
            </a:stretch>
          </p:blipFill>
          <p:spPr bwMode="gray">
            <a:xfrm>
              <a:off x="4244679" y="3881980"/>
              <a:ext cx="490909" cy="401653"/>
            </a:xfrm>
            <a:prstGeom prst="rect">
              <a:avLst/>
            </a:prstGeom>
          </p:spPr>
        </p:pic>
        <p:pic>
          <p:nvPicPr>
            <p:cNvPr id="16" name="图片 11" descr="开放网络-蓝.png"/>
            <p:cNvPicPr>
              <a:picLocks noChangeAspect="1"/>
            </p:cNvPicPr>
            <p:nvPr/>
          </p:nvPicPr>
          <p:blipFill>
            <a:blip r:embed="rId6" cstate="print"/>
            <a:stretch>
              <a:fillRect/>
            </a:stretch>
          </p:blipFill>
          <p:spPr bwMode="gray">
            <a:xfrm>
              <a:off x="4267155" y="4734503"/>
              <a:ext cx="445956" cy="343290"/>
            </a:xfrm>
            <a:prstGeom prst="rect">
              <a:avLst/>
            </a:prstGeom>
          </p:spPr>
        </p:pic>
        <p:pic>
          <p:nvPicPr>
            <p:cNvPr id="17" name="图片 87" descr="汇聚交换机.png"/>
            <p:cNvPicPr>
              <a:picLocks noChangeAspect="1"/>
            </p:cNvPicPr>
            <p:nvPr/>
          </p:nvPicPr>
          <p:blipFill>
            <a:blip r:embed="rId4" cstate="print"/>
            <a:stretch>
              <a:fillRect/>
            </a:stretch>
          </p:blipFill>
          <p:spPr bwMode="gray">
            <a:xfrm>
              <a:off x="7368879" y="2801310"/>
              <a:ext cx="490909" cy="401653"/>
            </a:xfrm>
            <a:prstGeom prst="rect">
              <a:avLst/>
            </a:prstGeom>
          </p:spPr>
        </p:pic>
        <p:pic>
          <p:nvPicPr>
            <p:cNvPr id="18" name="图片 76" descr="接入交换机.png"/>
            <p:cNvPicPr>
              <a:picLocks noChangeAspect="1"/>
            </p:cNvPicPr>
            <p:nvPr/>
          </p:nvPicPr>
          <p:blipFill>
            <a:blip r:embed="rId5" cstate="print"/>
            <a:stretch>
              <a:fillRect/>
            </a:stretch>
          </p:blipFill>
          <p:spPr bwMode="gray">
            <a:xfrm>
              <a:off x="7368879" y="3881980"/>
              <a:ext cx="490909" cy="401653"/>
            </a:xfrm>
            <a:prstGeom prst="rect">
              <a:avLst/>
            </a:prstGeom>
          </p:spPr>
        </p:pic>
        <p:pic>
          <p:nvPicPr>
            <p:cNvPr id="19" name="图片 11" descr="开放网络-蓝.png"/>
            <p:cNvPicPr>
              <a:picLocks noChangeAspect="1"/>
            </p:cNvPicPr>
            <p:nvPr/>
          </p:nvPicPr>
          <p:blipFill>
            <a:blip r:embed="rId6" cstate="print"/>
            <a:stretch>
              <a:fillRect/>
            </a:stretch>
          </p:blipFill>
          <p:spPr bwMode="gray">
            <a:xfrm>
              <a:off x="7391355" y="4734503"/>
              <a:ext cx="445956" cy="343290"/>
            </a:xfrm>
            <a:prstGeom prst="rect">
              <a:avLst/>
            </a:prstGeom>
          </p:spPr>
        </p:pic>
        <p:grpSp>
          <p:nvGrpSpPr>
            <p:cNvPr id="20" name="组合 362"/>
            <p:cNvGrpSpPr>
              <a:grpSpLocks/>
            </p:cNvGrpSpPr>
            <p:nvPr/>
          </p:nvGrpSpPr>
          <p:grpSpPr bwMode="gray">
            <a:xfrm>
              <a:off x="4292105" y="5247640"/>
              <a:ext cx="390007" cy="390007"/>
              <a:chOff x="373063" y="2114551"/>
              <a:chExt cx="1114425" cy="1116013"/>
            </a:xfrm>
          </p:grpSpPr>
          <p:sp>
            <p:nvSpPr>
              <p:cNvPr id="21"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 name="组合 341"/>
              <p:cNvGrpSpPr>
                <a:grpSpLocks/>
              </p:cNvGrpSpPr>
              <p:nvPr/>
            </p:nvGrpSpPr>
            <p:grpSpPr bwMode="gray">
              <a:xfrm>
                <a:off x="649288" y="2289176"/>
                <a:ext cx="561975" cy="769938"/>
                <a:chOff x="649288" y="2289176"/>
                <a:chExt cx="561975" cy="769938"/>
              </a:xfrm>
            </p:grpSpPr>
            <p:sp>
              <p:nvSpPr>
                <p:cNvPr id="23"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9" name="组合 362"/>
            <p:cNvGrpSpPr>
              <a:grpSpLocks/>
            </p:cNvGrpSpPr>
            <p:nvPr/>
          </p:nvGrpSpPr>
          <p:grpSpPr bwMode="gray">
            <a:xfrm>
              <a:off x="7426555" y="5247640"/>
              <a:ext cx="390007" cy="390007"/>
              <a:chOff x="373063" y="2114551"/>
              <a:chExt cx="1114425" cy="1116013"/>
            </a:xfrm>
          </p:grpSpPr>
          <p:sp>
            <p:nvSpPr>
              <p:cNvPr id="30"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341"/>
              <p:cNvGrpSpPr>
                <a:grpSpLocks/>
              </p:cNvGrpSpPr>
              <p:nvPr/>
            </p:nvGrpSpPr>
            <p:grpSpPr bwMode="gray">
              <a:xfrm>
                <a:off x="649288" y="2289176"/>
                <a:ext cx="561975" cy="769938"/>
                <a:chOff x="649288" y="2289176"/>
                <a:chExt cx="561975" cy="769938"/>
              </a:xfrm>
            </p:grpSpPr>
            <p:sp>
              <p:nvSpPr>
                <p:cNvPr id="32"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38" name="Group 3"/>
            <p:cNvGrpSpPr/>
            <p:nvPr/>
          </p:nvGrpSpPr>
          <p:grpSpPr bwMode="gray">
            <a:xfrm>
              <a:off x="5924370" y="4098821"/>
              <a:ext cx="261965" cy="61979"/>
              <a:chOff x="559282" y="6488261"/>
              <a:chExt cx="261965" cy="61979"/>
            </a:xfrm>
            <a:solidFill>
              <a:schemeClr val="bg1">
                <a:lumMod val="50000"/>
              </a:schemeClr>
            </a:solidFill>
          </p:grpSpPr>
          <p:sp>
            <p:nvSpPr>
              <p:cNvPr id="39"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2" name="Straight Connector 167"/>
            <p:cNvCxnSpPr>
              <a:stCxn id="15" idx="2"/>
              <a:endCxn id="16" idx="0"/>
            </p:cNvCxnSpPr>
            <p:nvPr/>
          </p:nvCxnSpPr>
          <p:spPr bwMode="gray">
            <a:xfrm flipH="1">
              <a:off x="4490133" y="4283633"/>
              <a:ext cx="1" cy="45087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9" name="Straight Connector 167"/>
            <p:cNvCxnSpPr>
              <a:stCxn id="18" idx="2"/>
              <a:endCxn id="19" idx="0"/>
            </p:cNvCxnSpPr>
            <p:nvPr/>
          </p:nvCxnSpPr>
          <p:spPr bwMode="gray">
            <a:xfrm flipH="1">
              <a:off x="7614333" y="4283633"/>
              <a:ext cx="1" cy="45087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004531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lnSpc>
                <a:spcPct val="100000"/>
              </a:lnSpc>
            </a:pPr>
            <a:r>
              <a:rPr lang="en-US" altLang="zh-CN" dirty="0" smtClean="0">
                <a:latin typeface="Huawei Sans" panose="020C0503030203020204" pitchFamily="34" charset="0"/>
              </a:rPr>
              <a:t>Overview of </a:t>
            </a:r>
            <a:r>
              <a:rPr lang="en-US" dirty="0" smtClean="0">
                <a:latin typeface="Huawei Sans" panose="020C0503030203020204" pitchFamily="34" charset="0"/>
              </a:rPr>
              <a:t>Free Mobility</a:t>
            </a:r>
            <a:endParaRPr lang="en-US" altLang="zh-CN" dirty="0">
              <a:latin typeface="Huawei Sans" panose="020C0503030203020204" pitchFamily="34" charset="0"/>
              <a:sym typeface="Huawei Sans" panose="020C0503030203020204" pitchFamily="34" charset="0"/>
            </a:endParaRPr>
          </a:p>
        </p:txBody>
      </p:sp>
      <p:sp>
        <p:nvSpPr>
          <p:cNvPr id="3" name="文本占位符 2"/>
          <p:cNvSpPr>
            <a:spLocks noGrp="1"/>
          </p:cNvSpPr>
          <p:nvPr>
            <p:ph type="body" sz="quarter" idx="10"/>
          </p:nvPr>
        </p:nvSpPr>
        <p:spPr bwMode="gray"/>
        <p:txBody>
          <a:bodyPr/>
          <a:lstStyle/>
          <a:p>
            <a:pPr marL="0" indent="0" algn="l">
              <a:lnSpc>
                <a:spcPct val="100000"/>
              </a:lnSpc>
              <a:buNone/>
            </a:pPr>
            <a:r>
              <a:rPr lang="en-US" sz="1800" dirty="0" smtClean="0">
                <a:latin typeface="Huawei Sans" panose="020C0503030203020204" pitchFamily="34" charset="0"/>
              </a:rPr>
              <a:t>The free mobility solution allows a user to obtain the same network access policy regardless of the user's location and IP address on a campus network. </a:t>
            </a:r>
            <a:r>
              <a:rPr lang="en-US" sz="1800" dirty="0" err="1" smtClean="0">
                <a:latin typeface="Huawei Sans" panose="020C0503030203020204" pitchFamily="34" charset="0"/>
              </a:rPr>
              <a:t>iMaster</a:t>
            </a:r>
            <a:r>
              <a:rPr lang="en-US" sz="1800" dirty="0" smtClean="0">
                <a:latin typeface="Huawei Sans" panose="020C0503030203020204" pitchFamily="34" charset="0"/>
              </a:rPr>
              <a:t> NCE-Campus and switches work together to enable network access rights to automatically move with users, improving mobile working experience.</a:t>
            </a:r>
            <a:endParaRPr lang="en-US" sz="1800" dirty="0">
              <a:latin typeface="Huawei Sans" panose="020C0503030203020204" pitchFamily="34" charset="0"/>
            </a:endParaRPr>
          </a:p>
        </p:txBody>
      </p:sp>
      <p:sp>
        <p:nvSpPr>
          <p:cNvPr id="135" name="圆角矩形 75"/>
          <p:cNvSpPr/>
          <p:nvPr/>
        </p:nvSpPr>
        <p:spPr bwMode="gray">
          <a:xfrm>
            <a:off x="6216561" y="2394473"/>
            <a:ext cx="5410378" cy="465551"/>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Free mobility resolves the problems faced by traditional campus networks in three aspects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圆角矩形 75"/>
          <p:cNvSpPr/>
          <p:nvPr/>
        </p:nvSpPr>
        <p:spPr bwMode="gray">
          <a:xfrm>
            <a:off x="6216561" y="2911074"/>
            <a:ext cx="5410378" cy="931165"/>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342900" indent="-342900" fontAlgn="ctr">
              <a:spcAft>
                <a:spcPts val="600"/>
              </a:spcAft>
              <a:buFont typeface="+mj-lt"/>
              <a:buAutoNum type="arabicPeriod"/>
            </a:pPr>
            <a:r>
              <a:rPr lang="en-US" sz="1400" dirty="0" smtClean="0">
                <a:solidFill>
                  <a:schemeClr val="tx1"/>
                </a:solidFill>
                <a:latin typeface="Huawei Sans" panose="020C0503030203020204" pitchFamily="34" charset="0"/>
              </a:rPr>
              <a:t>Decoupling of service policies from IP addresses</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42900" indent="-342900" fontAlgn="ctr">
              <a:spcAft>
                <a:spcPts val="600"/>
              </a:spcAft>
              <a:buFont typeface="+mj-lt"/>
              <a:buAutoNum type="arabicPeriod"/>
            </a:pPr>
            <a:r>
              <a:rPr lang="en-US" sz="1400" dirty="0" smtClean="0">
                <a:solidFill>
                  <a:schemeClr val="tx1"/>
                </a:solidFill>
                <a:latin typeface="Huawei Sans" panose="020C0503030203020204" pitchFamily="34" charset="0"/>
              </a:rPr>
              <a:t>Centralized management of user information</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42900" indent="-342900" fontAlgn="ctr">
              <a:spcAft>
                <a:spcPts val="600"/>
              </a:spcAft>
              <a:buFont typeface="+mj-lt"/>
              <a:buAutoNum type="arabicPeriod"/>
            </a:pPr>
            <a:r>
              <a:rPr lang="en-US" sz="1400" dirty="0" smtClean="0">
                <a:solidFill>
                  <a:schemeClr val="tx1"/>
                </a:solidFill>
                <a:latin typeface="Huawei Sans" panose="020C0503030203020204" pitchFamily="34" charset="0"/>
              </a:rPr>
              <a:t>Centralized policy management</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7" name="圆角矩形 75"/>
          <p:cNvSpPr/>
          <p:nvPr/>
        </p:nvSpPr>
        <p:spPr bwMode="gray">
          <a:xfrm>
            <a:off x="6216561" y="3938954"/>
            <a:ext cx="5410378" cy="465551"/>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Advantages of free mobility</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圆角矩形 75"/>
          <p:cNvSpPr/>
          <p:nvPr/>
        </p:nvSpPr>
        <p:spPr bwMode="gray">
          <a:xfrm>
            <a:off x="6216561" y="4455554"/>
            <a:ext cx="5410378" cy="1682438"/>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342900" indent="-342900" fontAlgn="ctr">
              <a:spcAft>
                <a:spcPts val="600"/>
              </a:spcAft>
              <a:buFont typeface="+mj-lt"/>
              <a:buAutoNum type="arabicPeriod"/>
            </a:pPr>
            <a:r>
              <a:rPr lang="en-US" sz="1400" dirty="0" smtClean="0">
                <a:solidFill>
                  <a:schemeClr val="tx1"/>
                </a:solidFill>
                <a:latin typeface="Huawei Sans" panose="020C0503030203020204" pitchFamily="34" charset="0"/>
              </a:rPr>
              <a:t>Simplified network planning: Administrators no longer need to consider user IP addresses when configuring policies.</a:t>
            </a:r>
          </a:p>
          <a:p>
            <a:pPr marL="342900" indent="-342900" fontAlgn="ctr">
              <a:spcAft>
                <a:spcPts val="600"/>
              </a:spcAft>
              <a:buFont typeface="+mj-lt"/>
              <a:buAutoNum type="arabicPeriod"/>
            </a:pPr>
            <a:r>
              <a:rPr lang="en-US" sz="1400" dirty="0" smtClean="0">
                <a:solidFill>
                  <a:schemeClr val="tx1"/>
                </a:solidFill>
                <a:latin typeface="Huawei Sans" panose="020C0503030203020204" pitchFamily="34" charset="0"/>
              </a:rPr>
              <a:t>Enhanced control capability: User authentication information can be synchronized between network devices.</a:t>
            </a:r>
          </a:p>
          <a:p>
            <a:pPr marL="342900" indent="-342900" fontAlgn="ctr">
              <a:spcAft>
                <a:spcPts val="600"/>
              </a:spcAft>
              <a:buFont typeface="+mj-lt"/>
              <a:buAutoNum type="arabicPeriod"/>
            </a:pPr>
            <a:r>
              <a:rPr lang="en-US" sz="1400" dirty="0" smtClean="0">
                <a:solidFill>
                  <a:schemeClr val="tx1"/>
                </a:solidFill>
                <a:latin typeface="Huawei Sans" panose="020C0503030203020204" pitchFamily="34" charset="0"/>
              </a:rPr>
              <a:t>Improved management efficiency: Administrators no longer need to configure devices one by one.</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92" name="Straight Connector 167"/>
          <p:cNvCxnSpPr/>
          <p:nvPr/>
        </p:nvCxnSpPr>
        <p:spPr bwMode="gray">
          <a:xfrm flipH="1">
            <a:off x="3149914" y="2746829"/>
            <a:ext cx="1100728"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3" name="Straight Connector 167"/>
          <p:cNvCxnSpPr>
            <a:stCxn id="98" idx="2"/>
            <a:endCxn id="99" idx="0"/>
          </p:cNvCxnSpPr>
          <p:nvPr/>
        </p:nvCxnSpPr>
        <p:spPr bwMode="gray">
          <a:xfrm>
            <a:off x="1342360" y="3705359"/>
            <a:ext cx="0" cy="38280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4" name="Straight Connector 167"/>
          <p:cNvCxnSpPr>
            <a:stCxn id="101" idx="2"/>
            <a:endCxn id="102" idx="0"/>
          </p:cNvCxnSpPr>
          <p:nvPr/>
        </p:nvCxnSpPr>
        <p:spPr bwMode="gray">
          <a:xfrm>
            <a:off x="4466560" y="3705359"/>
            <a:ext cx="0" cy="38280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5" name="Straight Connector 166"/>
          <p:cNvCxnSpPr/>
          <p:nvPr/>
        </p:nvCxnSpPr>
        <p:spPr bwMode="gray">
          <a:xfrm>
            <a:off x="2919227" y="2765890"/>
            <a:ext cx="1547333" cy="537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167"/>
          <p:cNvCxnSpPr/>
          <p:nvPr/>
        </p:nvCxnSpPr>
        <p:spPr bwMode="gray">
          <a:xfrm flipH="1">
            <a:off x="1342360" y="2746829"/>
            <a:ext cx="1547332" cy="55687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97" name="图片 86" descr="核心交换机.png"/>
          <p:cNvPicPr>
            <a:picLocks noChangeAspect="1"/>
          </p:cNvPicPr>
          <p:nvPr/>
        </p:nvPicPr>
        <p:blipFill>
          <a:blip r:embed="rId3" cstate="print"/>
          <a:stretch>
            <a:fillRect/>
          </a:stretch>
        </p:blipFill>
        <p:spPr bwMode="gray">
          <a:xfrm>
            <a:off x="2659005" y="2546002"/>
            <a:ext cx="490909" cy="401653"/>
          </a:xfrm>
          <a:prstGeom prst="rect">
            <a:avLst/>
          </a:prstGeom>
        </p:spPr>
      </p:pic>
      <p:pic>
        <p:nvPicPr>
          <p:cNvPr id="98" name="图片 87" descr="汇聚交换机.png"/>
          <p:cNvPicPr>
            <a:picLocks noChangeAspect="1"/>
          </p:cNvPicPr>
          <p:nvPr/>
        </p:nvPicPr>
        <p:blipFill>
          <a:blip r:embed="rId4" cstate="print"/>
          <a:stretch>
            <a:fillRect/>
          </a:stretch>
        </p:blipFill>
        <p:spPr bwMode="gray">
          <a:xfrm>
            <a:off x="1096905" y="3303706"/>
            <a:ext cx="490909" cy="401653"/>
          </a:xfrm>
          <a:prstGeom prst="rect">
            <a:avLst/>
          </a:prstGeom>
        </p:spPr>
      </p:pic>
      <p:pic>
        <p:nvPicPr>
          <p:cNvPr id="99" name="图片 76" descr="接入交换机.png"/>
          <p:cNvPicPr>
            <a:picLocks noChangeAspect="1"/>
          </p:cNvPicPr>
          <p:nvPr/>
        </p:nvPicPr>
        <p:blipFill>
          <a:blip r:embed="rId5" cstate="print"/>
          <a:stretch>
            <a:fillRect/>
          </a:stretch>
        </p:blipFill>
        <p:spPr bwMode="gray">
          <a:xfrm>
            <a:off x="1096905" y="4088159"/>
            <a:ext cx="490909" cy="401653"/>
          </a:xfrm>
          <a:prstGeom prst="rect">
            <a:avLst/>
          </a:prstGeom>
        </p:spPr>
      </p:pic>
      <p:pic>
        <p:nvPicPr>
          <p:cNvPr id="100" name="图片 99" descr="开放网络-蓝.png"/>
          <p:cNvPicPr>
            <a:picLocks noChangeAspect="1"/>
          </p:cNvPicPr>
          <p:nvPr/>
        </p:nvPicPr>
        <p:blipFill>
          <a:blip r:embed="rId6" cstate="print"/>
          <a:stretch>
            <a:fillRect/>
          </a:stretch>
        </p:blipFill>
        <p:spPr bwMode="gray">
          <a:xfrm>
            <a:off x="1119381" y="4902045"/>
            <a:ext cx="445956" cy="343290"/>
          </a:xfrm>
          <a:prstGeom prst="rect">
            <a:avLst/>
          </a:prstGeom>
        </p:spPr>
      </p:pic>
      <p:pic>
        <p:nvPicPr>
          <p:cNvPr id="101" name="图片 87" descr="汇聚交换机.png"/>
          <p:cNvPicPr>
            <a:picLocks noChangeAspect="1"/>
          </p:cNvPicPr>
          <p:nvPr/>
        </p:nvPicPr>
        <p:blipFill>
          <a:blip r:embed="rId4" cstate="print"/>
          <a:stretch>
            <a:fillRect/>
          </a:stretch>
        </p:blipFill>
        <p:spPr bwMode="gray">
          <a:xfrm>
            <a:off x="4221105" y="3303706"/>
            <a:ext cx="490909" cy="401653"/>
          </a:xfrm>
          <a:prstGeom prst="rect">
            <a:avLst/>
          </a:prstGeom>
        </p:spPr>
      </p:pic>
      <p:pic>
        <p:nvPicPr>
          <p:cNvPr id="102" name="图片 76" descr="接入交换机.png"/>
          <p:cNvPicPr>
            <a:picLocks noChangeAspect="1"/>
          </p:cNvPicPr>
          <p:nvPr/>
        </p:nvPicPr>
        <p:blipFill>
          <a:blip r:embed="rId5" cstate="print"/>
          <a:stretch>
            <a:fillRect/>
          </a:stretch>
        </p:blipFill>
        <p:spPr bwMode="gray">
          <a:xfrm>
            <a:off x="4221105" y="4088159"/>
            <a:ext cx="490909" cy="401653"/>
          </a:xfrm>
          <a:prstGeom prst="rect">
            <a:avLst/>
          </a:prstGeom>
        </p:spPr>
      </p:pic>
      <p:pic>
        <p:nvPicPr>
          <p:cNvPr id="103" name="图片 11" descr="开放网络-蓝.png"/>
          <p:cNvPicPr>
            <a:picLocks noChangeAspect="1"/>
          </p:cNvPicPr>
          <p:nvPr/>
        </p:nvPicPr>
        <p:blipFill>
          <a:blip r:embed="rId6" cstate="print">
            <a:duotone>
              <a:schemeClr val="accent5">
                <a:shade val="45000"/>
                <a:satMod val="135000"/>
              </a:schemeClr>
              <a:prstClr val="white"/>
            </a:duotone>
          </a:blip>
          <a:stretch>
            <a:fillRect/>
          </a:stretch>
        </p:blipFill>
        <p:spPr bwMode="gray">
          <a:xfrm>
            <a:off x="4243581" y="4902045"/>
            <a:ext cx="445956" cy="343290"/>
          </a:xfrm>
          <a:prstGeom prst="rect">
            <a:avLst/>
          </a:prstGeom>
        </p:spPr>
      </p:pic>
      <p:sp>
        <p:nvSpPr>
          <p:cNvPr id="104" name="任意多边形 103"/>
          <p:cNvSpPr/>
          <p:nvPr/>
        </p:nvSpPr>
        <p:spPr bwMode="gray">
          <a:xfrm>
            <a:off x="1628937" y="4914414"/>
            <a:ext cx="2551043" cy="311457"/>
          </a:xfrm>
          <a:custGeom>
            <a:avLst/>
            <a:gdLst>
              <a:gd name="connsiteX0" fmla="*/ 0 w 2491740"/>
              <a:gd name="connsiteY0" fmla="*/ 7620 h 7620"/>
              <a:gd name="connsiteX1" fmla="*/ 2491740 w 2491740"/>
              <a:gd name="connsiteY1" fmla="*/ 0 h 7620"/>
              <a:gd name="connsiteX0" fmla="*/ 0 w 10000"/>
              <a:gd name="connsiteY0" fmla="*/ 10000 h 202241"/>
              <a:gd name="connsiteX1" fmla="*/ 10000 w 10000"/>
              <a:gd name="connsiteY1" fmla="*/ 0 h 202241"/>
              <a:gd name="connsiteX0" fmla="*/ 0 w 10000"/>
              <a:gd name="connsiteY0" fmla="*/ 134914 h 259829"/>
              <a:gd name="connsiteX1" fmla="*/ 10000 w 10000"/>
              <a:gd name="connsiteY1" fmla="*/ 124914 h 259829"/>
              <a:gd name="connsiteX0" fmla="*/ 0 w 10000"/>
              <a:gd name="connsiteY0" fmla="*/ 134914 h 259828"/>
              <a:gd name="connsiteX1" fmla="*/ 10000 w 10000"/>
              <a:gd name="connsiteY1" fmla="*/ 124914 h 259828"/>
              <a:gd name="connsiteX0" fmla="*/ 0 w 10000"/>
              <a:gd name="connsiteY0" fmla="*/ 113640 h 338135"/>
              <a:gd name="connsiteX1" fmla="*/ 10000 w 10000"/>
              <a:gd name="connsiteY1" fmla="*/ 103640 h 338135"/>
              <a:gd name="connsiteX0" fmla="*/ 0 w 10238"/>
              <a:gd name="connsiteY0" fmla="*/ 103401 h 329565"/>
              <a:gd name="connsiteX1" fmla="*/ 10238 w 10238"/>
              <a:gd name="connsiteY1" fmla="*/ 104511 h 329565"/>
              <a:gd name="connsiteX0" fmla="*/ 0 w 10238"/>
              <a:gd name="connsiteY0" fmla="*/ 103401 h 329565"/>
              <a:gd name="connsiteX1" fmla="*/ 10238 w 10238"/>
              <a:gd name="connsiteY1" fmla="*/ 104511 h 329565"/>
              <a:gd name="connsiteX0" fmla="*/ 0 w 10238"/>
              <a:gd name="connsiteY0" fmla="*/ 217707 h 408735"/>
              <a:gd name="connsiteX1" fmla="*/ 10238 w 10238"/>
              <a:gd name="connsiteY1" fmla="*/ 218817 h 408735"/>
            </a:gdLst>
            <a:ahLst/>
            <a:cxnLst>
              <a:cxn ang="0">
                <a:pos x="connsiteX0" y="connsiteY0"/>
              </a:cxn>
              <a:cxn ang="0">
                <a:pos x="connsiteX1" y="connsiteY1"/>
              </a:cxn>
            </a:cxnLst>
            <a:rect l="l" t="t" r="r" b="b"/>
            <a:pathLst>
              <a:path w="10238" h="408735">
                <a:moveTo>
                  <a:pt x="0" y="217707"/>
                </a:moveTo>
                <a:cubicBezTo>
                  <a:pt x="5046" y="898818"/>
                  <a:pt x="5216" y="-517849"/>
                  <a:pt x="10238" y="218817"/>
                </a:cubicBezTo>
              </a:path>
            </a:pathLst>
          </a:custGeom>
          <a:noFill/>
          <a:ln w="28575">
            <a:solidFill>
              <a:srgbClr val="56C4D2"/>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5" name="组合 362"/>
          <p:cNvGrpSpPr>
            <a:grpSpLocks/>
          </p:cNvGrpSpPr>
          <p:nvPr/>
        </p:nvGrpSpPr>
        <p:grpSpPr bwMode="gray">
          <a:xfrm>
            <a:off x="1144331" y="5325029"/>
            <a:ext cx="390007" cy="390007"/>
            <a:chOff x="373063" y="2114551"/>
            <a:chExt cx="1114425" cy="1116013"/>
          </a:xfrm>
        </p:grpSpPr>
        <p:sp>
          <p:nvSpPr>
            <p:cNvPr id="106"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7" name="组合 341"/>
            <p:cNvGrpSpPr>
              <a:grpSpLocks/>
            </p:cNvGrpSpPr>
            <p:nvPr/>
          </p:nvGrpSpPr>
          <p:grpSpPr bwMode="gray">
            <a:xfrm>
              <a:off x="649288" y="2289176"/>
              <a:ext cx="561975" cy="769938"/>
              <a:chOff x="649288" y="2289176"/>
              <a:chExt cx="561975" cy="769938"/>
            </a:xfrm>
          </p:grpSpPr>
          <p:sp>
            <p:nvSpPr>
              <p:cNvPr id="108"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14" name="文本框 113"/>
          <p:cNvSpPr txBox="1"/>
          <p:nvPr/>
        </p:nvSpPr>
        <p:spPr bwMode="gray">
          <a:xfrm>
            <a:off x="980851" y="5752779"/>
            <a:ext cx="7230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5" name="组合 362"/>
          <p:cNvGrpSpPr>
            <a:grpSpLocks/>
          </p:cNvGrpSpPr>
          <p:nvPr/>
        </p:nvGrpSpPr>
        <p:grpSpPr bwMode="gray">
          <a:xfrm>
            <a:off x="4278781" y="5325029"/>
            <a:ext cx="390007" cy="390007"/>
            <a:chOff x="373063" y="2114551"/>
            <a:chExt cx="1114425" cy="1116013"/>
          </a:xfrm>
        </p:grpSpPr>
        <p:sp>
          <p:nvSpPr>
            <p:cNvPr id="116"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7" name="组合 341"/>
            <p:cNvGrpSpPr>
              <a:grpSpLocks/>
            </p:cNvGrpSpPr>
            <p:nvPr/>
          </p:nvGrpSpPr>
          <p:grpSpPr bwMode="gray">
            <a:xfrm>
              <a:off x="649288" y="2289176"/>
              <a:ext cx="561975" cy="769938"/>
              <a:chOff x="649288" y="2289176"/>
              <a:chExt cx="561975" cy="769938"/>
            </a:xfrm>
          </p:grpSpPr>
          <p:sp>
            <p:nvSpPr>
              <p:cNvPr id="118"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24" name="文本框 123"/>
          <p:cNvSpPr txBox="1"/>
          <p:nvPr/>
        </p:nvSpPr>
        <p:spPr bwMode="gray">
          <a:xfrm>
            <a:off x="4112273" y="5752779"/>
            <a:ext cx="7230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124"/>
          <p:cNvSpPr txBox="1"/>
          <p:nvPr/>
        </p:nvSpPr>
        <p:spPr bwMode="gray">
          <a:xfrm>
            <a:off x="2634381" y="4711272"/>
            <a:ext cx="638316" cy="307777"/>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rPr>
              <a:t>Move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7" name="Straight Connector 167"/>
          <p:cNvCxnSpPr>
            <a:stCxn id="99" idx="2"/>
            <a:endCxn id="100" idx="0"/>
          </p:cNvCxnSpPr>
          <p:nvPr/>
        </p:nvCxnSpPr>
        <p:spPr bwMode="gray">
          <a:xfrm flipH="1">
            <a:off x="1342359" y="4489812"/>
            <a:ext cx="1" cy="41223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28" name="Straight Connector 167"/>
          <p:cNvCxnSpPr>
            <a:stCxn id="102" idx="2"/>
            <a:endCxn id="103" idx="0"/>
          </p:cNvCxnSpPr>
          <p:nvPr/>
        </p:nvCxnSpPr>
        <p:spPr bwMode="gray">
          <a:xfrm flipH="1">
            <a:off x="4466559" y="4489812"/>
            <a:ext cx="1" cy="41223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33" name="文本框 132"/>
          <p:cNvSpPr txBox="1"/>
          <p:nvPr/>
        </p:nvSpPr>
        <p:spPr bwMode="gray">
          <a:xfrm>
            <a:off x="2246456" y="5256552"/>
            <a:ext cx="1414170" cy="338554"/>
          </a:xfrm>
          <a:prstGeom prst="rect">
            <a:avLst/>
          </a:prstGeom>
          <a:noFill/>
        </p:spPr>
        <p:txBody>
          <a:bodyPr wrap="none" rtlCol="0">
            <a:spAutoFit/>
          </a:bodyPr>
          <a:lstStyle/>
          <a:p>
            <a:pPr algn="ctr" fontAlgn="ctr"/>
            <a:r>
              <a:rPr lang="en-US" sz="1600" dirty="0" smtClean="0">
                <a:solidFill>
                  <a:srgbClr val="C7000B"/>
                </a:solidFill>
                <a:latin typeface="Huawei Sans" panose="020C0503030203020204" pitchFamily="34" charset="0"/>
              </a:rPr>
              <a:t>Free mobility</a:t>
            </a:r>
            <a:endParaRPr lang="en-US" altLang="zh-CN"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0" name="图片 4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212804" y="2622631"/>
            <a:ext cx="1346845" cy="248394"/>
          </a:xfrm>
          <a:prstGeom prst="rect">
            <a:avLst/>
          </a:prstGeom>
        </p:spPr>
      </p:pic>
    </p:spTree>
    <p:extLst>
      <p:ext uri="{BB962C8B-B14F-4D97-AF65-F5344CB8AC3E}">
        <p14:creationId xmlns:p14="http://schemas.microsoft.com/office/powerpoint/2010/main" val="4611346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6604868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ICON" val="#134301;"/>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6F61F15-E0C1-4B6D-84ED-4A73F9D15305}"/>
</file>

<file path=customXml/itemProps2.xml><?xml version="1.0" encoding="utf-8"?>
<ds:datastoreItem xmlns:ds="http://schemas.openxmlformats.org/officeDocument/2006/customXml" ds:itemID="{12296AD3-5121-4DF6-8150-62C25C031437}">
  <ds:schemaRefs>
    <ds:schemaRef ds:uri="http://schemas.microsoft.com/office/2006/metadata/properties"/>
    <ds:schemaRef ds:uri="http://purl.org/dc/elements/1.1/"/>
    <ds:schemaRef ds:uri="http://schemas.microsoft.com/office/infopath/2007/PartnerControls"/>
    <ds:schemaRef ds:uri="http://purl.org/dc/dcmitype/"/>
    <ds:schemaRef ds:uri="http://schemas.microsoft.com/office/2006/documentManagement/types"/>
    <ds:schemaRef ds:uri="http://schemas.openxmlformats.org/package/2006/metadata/core-properties"/>
    <ds:schemaRef ds:uri="http://www.w3.org/XML/1998/namespace"/>
    <ds:schemaRef ds:uri="http://purl.org/dc/terms/"/>
  </ds:schemaRefs>
</ds:datastoreItem>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624</TotalTime>
  <Words>6503</Words>
  <Application>Microsoft Office PowerPoint</Application>
  <PresentationFormat>宽屏</PresentationFormat>
  <Paragraphs>606</Paragraphs>
  <Slides>35</Slides>
  <Notes>35</Notes>
  <HiddenSlides>3</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35</vt:i4>
      </vt:variant>
    </vt:vector>
  </HeadingPairs>
  <TitlesOfParts>
    <vt:vector size="48" baseType="lpstr">
      <vt:lpstr>ＭＳ Ｐゴシック</vt:lpstr>
      <vt:lpstr>方正兰亭黑简体</vt:lpstr>
      <vt:lpstr>华文细黑</vt:lpstr>
      <vt:lpstr>宋体</vt:lpstr>
      <vt:lpstr>Microsoft YaHei</vt:lpstr>
      <vt:lpstr>Microsoft YaHei</vt:lpstr>
      <vt:lpstr>Arial</vt:lpstr>
      <vt:lpstr>Huawei Sans</vt:lpstr>
      <vt:lpstr>Wingdings</vt:lpstr>
      <vt:lpstr>1_标题页模板</vt:lpstr>
      <vt:lpstr>2_自功能页模板</vt:lpstr>
      <vt:lpstr>3_内容页模板</vt:lpstr>
      <vt:lpstr>4_感谢页模板</vt:lpstr>
      <vt:lpstr>PowerPoint 演示文稿</vt:lpstr>
      <vt:lpstr>Free Mobility</vt:lpstr>
      <vt:lpstr>PowerPoint 演示文稿</vt:lpstr>
      <vt:lpstr>PowerPoint 演示文稿</vt:lpstr>
      <vt:lpstr>PowerPoint 演示文稿</vt:lpstr>
      <vt:lpstr>Mobility Requirements of Users on the Network</vt:lpstr>
      <vt:lpstr>Traditional Solution: Using NAC Together with VLANs and ACLs</vt:lpstr>
      <vt:lpstr>Overview of Free Mobility</vt:lpstr>
      <vt:lpstr>PowerPoint 演示文稿</vt:lpstr>
      <vt:lpstr>Implementation of Free Mobility</vt:lpstr>
      <vt:lpstr>Traditional Solution vs. Free Mobility Solution</vt:lpstr>
      <vt:lpstr>Basic Concepts in Free Mobility: Authentication and Policy Enforcement</vt:lpstr>
      <vt:lpstr>Basic Concepts in Free Mobility: Security Group (1)</vt:lpstr>
      <vt:lpstr>Basic Concepts in Free Mobility: Security Group (2)</vt:lpstr>
      <vt:lpstr>Basic Concepts in Free Mobility: UCL Group</vt:lpstr>
      <vt:lpstr>Basic Concepts in Free Mobility: Resource Group</vt:lpstr>
      <vt:lpstr>Basic Concepts in Free Mobility: Policy Control Matrix</vt:lpstr>
      <vt:lpstr>Basic Concepts in Free Mobility: IP-Security Group Entry Subscription</vt:lpstr>
      <vt:lpstr>PowerPoint 演示文稿</vt:lpstr>
      <vt:lpstr>Working Mechanism of Free Mobility: Overview</vt:lpstr>
      <vt:lpstr>PowerPoint 演示文稿</vt:lpstr>
      <vt:lpstr>Working Mechanism of Free Mobility (1)</vt:lpstr>
      <vt:lpstr>Working Mechanism of Free Mobility (2)</vt:lpstr>
      <vt:lpstr>Working Mechanism of Free Mobility (3)</vt:lpstr>
      <vt:lpstr>Working Mechanism of Free Mobility (4)</vt:lpstr>
      <vt:lpstr>Working Mechanism of Free Mobility (5)</vt:lpstr>
      <vt:lpstr>PowerPoint 演示文稿</vt:lpstr>
      <vt:lpstr>Security Group Design</vt:lpstr>
      <vt:lpstr>Permission Control Design</vt:lpstr>
      <vt:lpstr>User Authentication Design</vt:lpstr>
      <vt:lpstr>Locations of Authentication Points and Policy Enforcement Points</vt:lpstr>
      <vt:lpstr>Typical Free Mobility Solution</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129</cp:revision>
  <dcterms:created xsi:type="dcterms:W3CDTF">2018-11-29T10:16:29Z</dcterms:created>
  <dcterms:modified xsi:type="dcterms:W3CDTF">2021-01-13T09:35:47Z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(3)HVSElDE8X2bS3t+nAYi031GXg/qygx+Ca+y3LybuV/ojShIyUB1JjbpnsRJGJllulHWtch7V
HgV8/cmpvkjIa/KEXDCmExKuKEquRts20l+GMBzwkHst7zUiUWXk443mZsOtA9IevWj508lc
8hc5TBzEwTvS31m7ckbnDDHacmLKLS3xFXGtxeQZX08DRtB2rz3KBRsM2E1kL5Qpzc57xspj
1E2FbuzAohTj6Vhvxl</vt:lpwstr>
  </property>
  <property fmtid="{D5CDD505-2E9C-101B-9397-08002B2CF9AE}" pid="3" name="_2015_ms_pID_7253431">
    <vt:lpwstr>tBBAX2B0rqgbFzycIGS+WyR8jYL3uVMwsmiz+56fgyrpb7ctwrIuGC
ZkG2EcwGQrKU42A84rsYzHibpmviVmnDN6cwnLjVq7h6a0So/gqciCA/FbeNWgaCX0P+3ReW
c55goNI0/NYUHrSMDWpBrGo9wgBieWJGdNxOtrrv3tc3OeqyGHMLW61LPIcVZgI2rR1con6T
qREC2MKwgBSAAaXbHB25BzQNO3vKIvLz6/zp</vt:lpwstr>
  </property>
  <property fmtid="{D5CDD505-2E9C-101B-9397-08002B2CF9AE}" pid="4" name="_2015_ms_pID_7253432">
    <vt:lpwstr>1g==</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1610327054</vt:lpwstr>
  </property>
</Properties>
</file>